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Kingred Modern" charset="1" panose="00000000000000000000"/>
      <p:regular r:id="rId34"/>
    </p:embeddedFont>
    <p:embeddedFont>
      <p:font typeface="Helvetica World" charset="1" panose="020B0500040000020004"/>
      <p:regular r:id="rId35"/>
    </p:embeddedFont>
    <p:embeddedFont>
      <p:font typeface="Helvetica World Bold" charset="1" panose="020B0800040000020004"/>
      <p:regular r:id="rId36"/>
    </p:embeddedFont>
    <p:embeddedFont>
      <p:font typeface="Public Sans Bold" charset="1" panose="00000000000000000000"/>
      <p:regular r:id="rId37"/>
    </p:embeddedFont>
    <p:embeddedFont>
      <p:font typeface="Canva Sans Bold" charset="1" panose="020B0803030501040103"/>
      <p:regular r:id="rId38"/>
    </p:embeddedFont>
    <p:embeddedFont>
      <p:font typeface="Canva Sans" charset="1" panose="020B0503030501040103"/>
      <p:regular r:id="rId39"/>
    </p:embeddedFont>
    <p:embeddedFont>
      <p:font typeface="Martel Bold" charset="1" panose="00000800000000000000"/>
      <p:regular r:id="rId40"/>
    </p:embeddedFont>
    <p:embeddedFont>
      <p:font typeface="Montserrat Semi-Bold" charset="1" panose="00000700000000000000"/>
      <p:regular r:id="rId41"/>
    </p:embeddedFont>
    <p:embeddedFont>
      <p:font typeface="Martel Heavy" charset="1" panose="00000A00000000000000"/>
      <p:regular r:id="rId42"/>
    </p:embeddedFont>
    <p:embeddedFont>
      <p:font typeface="Public Sans" charset="1" panose="00000000000000000000"/>
      <p:regular r:id="rId43"/>
    </p:embeddedFont>
    <p:embeddedFont>
      <p:font typeface="Montserrat Bold" charset="1" panose="00000800000000000000"/>
      <p:regular r:id="rId44"/>
    </p:embeddedFont>
    <p:embeddedFont>
      <p:font typeface="Montserrat" charset="1" panose="000005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6.jpe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jpe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drive/folders/1wSQDiA8oTxl5V2PAbgvQm3xvX7yH3pcA?usp=sharing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19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2.jpe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22051" y="2547613"/>
            <a:ext cx="12951349" cy="40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PRESENTATION</a:t>
            </a:r>
          </a:p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DMAC-101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2982" y="7338674"/>
            <a:ext cx="10162036" cy="1553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By Harshit Singh, Esha Arun, Anirudh Kuruvanthody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07027" y="1066800"/>
            <a:ext cx="872870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9"/>
              </a:lnSpc>
            </a:pPr>
            <a:r>
              <a:rPr lang="en-US" sz="7499" b="true">
                <a:solidFill>
                  <a:srgbClr val="94AB6F"/>
                </a:solidFill>
                <a:latin typeface="Martel Heavy"/>
                <a:ea typeface="Martel Heavy"/>
                <a:cs typeface="Martel Heavy"/>
                <a:sym typeface="Martel Heavy"/>
              </a:rPr>
              <a:t>Nursery Owner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32651" y="3017615"/>
            <a:ext cx="7038569" cy="4847334"/>
            <a:chOff x="0" y="0"/>
            <a:chExt cx="9384759" cy="646311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384759" cy="6463112"/>
              <a:chOff x="0" y="0"/>
              <a:chExt cx="1814744" cy="124978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14744" cy="1249781"/>
              </a:xfrm>
              <a:custGeom>
                <a:avLst/>
                <a:gdLst/>
                <a:ahLst/>
                <a:cxnLst/>
                <a:rect r="r" b="b" t="t" l="l"/>
                <a:pathLst>
                  <a:path h="1249781" w="1814744">
                    <a:moveTo>
                      <a:pt x="16499" y="0"/>
                    </a:moveTo>
                    <a:lnTo>
                      <a:pt x="1798245" y="0"/>
                    </a:lnTo>
                    <a:cubicBezTo>
                      <a:pt x="1802621" y="0"/>
                      <a:pt x="1806817" y="1738"/>
                      <a:pt x="1809911" y="4832"/>
                    </a:cubicBezTo>
                    <a:cubicBezTo>
                      <a:pt x="1813006" y="7927"/>
                      <a:pt x="1814744" y="12123"/>
                      <a:pt x="1814744" y="16499"/>
                    </a:cubicBezTo>
                    <a:lnTo>
                      <a:pt x="1814744" y="1233282"/>
                    </a:lnTo>
                    <a:cubicBezTo>
                      <a:pt x="1814744" y="1237658"/>
                      <a:pt x="1813006" y="1241855"/>
                      <a:pt x="1809911" y="1244949"/>
                    </a:cubicBezTo>
                    <a:cubicBezTo>
                      <a:pt x="1806817" y="1248043"/>
                      <a:pt x="1802621" y="1249781"/>
                      <a:pt x="1798245" y="1249781"/>
                    </a:cubicBezTo>
                    <a:lnTo>
                      <a:pt x="16499" y="1249781"/>
                    </a:lnTo>
                    <a:cubicBezTo>
                      <a:pt x="12123" y="1249781"/>
                      <a:pt x="7927" y="1248043"/>
                      <a:pt x="4832" y="1244949"/>
                    </a:cubicBezTo>
                    <a:cubicBezTo>
                      <a:pt x="1738" y="1241855"/>
                      <a:pt x="0" y="1237658"/>
                      <a:pt x="0" y="1233282"/>
                    </a:cubicBezTo>
                    <a:lnTo>
                      <a:pt x="0" y="16499"/>
                    </a:lnTo>
                    <a:cubicBezTo>
                      <a:pt x="0" y="12123"/>
                      <a:pt x="1738" y="7927"/>
                      <a:pt x="4832" y="4832"/>
                    </a:cubicBezTo>
                    <a:cubicBezTo>
                      <a:pt x="7927" y="1738"/>
                      <a:pt x="12123" y="0"/>
                      <a:pt x="16499" y="0"/>
                    </a:cubicBezTo>
                    <a:close/>
                  </a:path>
                </a:pathLst>
              </a:custGeom>
              <a:solidFill>
                <a:srgbClr val="94AB6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85725"/>
                <a:ext cx="1814744" cy="1164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820771" y="1670483"/>
              <a:ext cx="5902529" cy="18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09"/>
                </a:lnSpc>
              </a:pPr>
              <a:r>
                <a:rPr lang="en-US" sz="1560" spc="24" b="true">
                  <a:solidFill>
                    <a:srgbClr val="FBF6F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Nurseries and farmers require affordable solutions for large-scale seedling production while minimizing their ecological footprint. </a:t>
              </a:r>
            </a:p>
            <a:p>
              <a:pPr algn="just" marL="0" indent="0" lvl="0">
                <a:lnSpc>
                  <a:spcPts val="2309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930842" y="623714"/>
              <a:ext cx="5523074" cy="570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0"/>
                </a:lnSpc>
              </a:pPr>
              <a:r>
                <a:rPr lang="en-US" b="true" sz="2880">
                  <a:solidFill>
                    <a:srgbClr val="FBF6F1"/>
                  </a:solidFill>
                  <a:latin typeface="Martel Heavy"/>
                  <a:ea typeface="Martel Heavy"/>
                  <a:cs typeface="Martel Heavy"/>
                  <a:sym typeface="Martel Heavy"/>
                </a:rPr>
                <a:t>Rational &amp; example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83912" y="610605"/>
            <a:ext cx="2075388" cy="207538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985466" y="2989040"/>
            <a:ext cx="8273834" cy="420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Demographics: Shriya, 42 years old, owner of a small nursery that grows herbs.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Goal: To grow seedlings in a cost-effective and eco-friendly way to meet increasing demand for her plants.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Pain Points: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Need to replace plastic trays that customers criticize for environmental reasons.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Wants a product that simplifies transplantation to minimize plant loss.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Buying Behavior: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Orders in bulk from agricultural suppliers or eco-friendly distributors.</a:t>
            </a:r>
          </a:p>
          <a:p>
            <a:pPr algn="l" marL="410209" indent="-205105" lvl="1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72780" y="8867317"/>
            <a:ext cx="15742439" cy="7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  <a:spcBef>
                <a:spcPct val="0"/>
              </a:spcBef>
            </a:pPr>
            <a:r>
              <a:rPr lang="en-US" sz="2170" spc="-178">
                <a:solidFill>
                  <a:srgbClr val="6E4823"/>
                </a:solidFill>
                <a:latin typeface="Montserrat"/>
                <a:ea typeface="Montserrat"/>
                <a:cs typeface="Montserrat"/>
                <a:sym typeface="Montserrat"/>
              </a:rPr>
              <a:t>Nursery owner that wants to grow seedlings cost-effectively and sustainably, looking to  replace plastic trays  while also improving  efficiency.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0147" y="5527033"/>
            <a:ext cx="5557046" cy="138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1973" spc="-161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Companies like Botanicare and community initiatives such as local farmer co-ops often emphasize the cost-effectiveness and environmental benefits of using biodegradable materials.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5400000">
            <a:off x="16236008" y="9410906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89" y="0"/>
                </a:lnTo>
                <a:lnTo>
                  <a:pt x="2902989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3733758" y="8278183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08597" y="3216222"/>
            <a:ext cx="7038569" cy="4852035"/>
            <a:chOff x="0" y="0"/>
            <a:chExt cx="1814744" cy="1250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4744" cy="1250993"/>
            </a:xfrm>
            <a:custGeom>
              <a:avLst/>
              <a:gdLst/>
              <a:ahLst/>
              <a:cxnLst/>
              <a:rect r="r" b="b" t="t" l="l"/>
              <a:pathLst>
                <a:path h="1250993" w="1814744">
                  <a:moveTo>
                    <a:pt x="16499" y="0"/>
                  </a:moveTo>
                  <a:lnTo>
                    <a:pt x="1798245" y="0"/>
                  </a:lnTo>
                  <a:cubicBezTo>
                    <a:pt x="1802621" y="0"/>
                    <a:pt x="1806817" y="1738"/>
                    <a:pt x="1809911" y="4832"/>
                  </a:cubicBezTo>
                  <a:cubicBezTo>
                    <a:pt x="1813006" y="7927"/>
                    <a:pt x="1814744" y="12123"/>
                    <a:pt x="1814744" y="16499"/>
                  </a:cubicBezTo>
                  <a:lnTo>
                    <a:pt x="1814744" y="1234494"/>
                  </a:lnTo>
                  <a:cubicBezTo>
                    <a:pt x="1814744" y="1238870"/>
                    <a:pt x="1813006" y="1243067"/>
                    <a:pt x="1809911" y="1246161"/>
                  </a:cubicBezTo>
                  <a:cubicBezTo>
                    <a:pt x="1806817" y="1249255"/>
                    <a:pt x="1802621" y="1250993"/>
                    <a:pt x="1798245" y="1250993"/>
                  </a:cubicBezTo>
                  <a:lnTo>
                    <a:pt x="16499" y="1250993"/>
                  </a:lnTo>
                  <a:cubicBezTo>
                    <a:pt x="12123" y="1250993"/>
                    <a:pt x="7927" y="1249255"/>
                    <a:pt x="4832" y="1246161"/>
                  </a:cubicBezTo>
                  <a:cubicBezTo>
                    <a:pt x="1738" y="1243067"/>
                    <a:pt x="0" y="1238870"/>
                    <a:pt x="0" y="1234494"/>
                  </a:cubicBezTo>
                  <a:lnTo>
                    <a:pt x="0" y="16499"/>
                  </a:lnTo>
                  <a:cubicBezTo>
                    <a:pt x="0" y="12123"/>
                    <a:pt x="1738" y="7927"/>
                    <a:pt x="4832" y="4832"/>
                  </a:cubicBezTo>
                  <a:cubicBezTo>
                    <a:pt x="7927" y="1738"/>
                    <a:pt x="12123" y="0"/>
                    <a:pt x="16499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814744" cy="1165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4769" y="502954"/>
            <a:ext cx="2123515" cy="2123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724175" y="5830430"/>
            <a:ext cx="5926054" cy="136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8"/>
              </a:lnSpc>
              <a:spcBef>
                <a:spcPct val="0"/>
              </a:spcBef>
            </a:pPr>
            <a:r>
              <a:rPr lang="en-US" sz="1970" spc="-161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Brands like Coco &amp; Coir specialize in eco-friendly gardening tools and have gained traction with their biodegradable pots and coir-based products, illustrating the rising preference for sustainable alternatives.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24175" y="4457178"/>
            <a:ext cx="4426897" cy="142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09"/>
              </a:lnSpc>
            </a:pPr>
            <a:r>
              <a:rPr lang="en-US" b="true" sz="1560" spc="24">
                <a:solidFill>
                  <a:srgbClr val="FBF6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Increasing consumer awareness about plastic waste and environmental impact is driving the demand for biodegradable and compostable products.</a:t>
            </a:r>
          </a:p>
          <a:p>
            <a:pPr algn="just" marL="0" indent="0" lvl="0">
              <a:lnSpc>
                <a:spcPts val="230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556729" y="3686388"/>
            <a:ext cx="4142306" cy="42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b="true" sz="2880">
                <a:solidFill>
                  <a:srgbClr val="FBF6F1"/>
                </a:solidFill>
                <a:latin typeface="Martel Heavy"/>
                <a:ea typeface="Martel Heavy"/>
                <a:cs typeface="Martel Heavy"/>
                <a:sym typeface="Martel Heavy"/>
              </a:rPr>
              <a:t>Rational &amp; example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4769" y="3365243"/>
            <a:ext cx="8232894" cy="614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Demographics: 30 years old, freelancer with a passion for sustainability.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Goal: To use products that align with her zero-waste lifestyle while creating a home garden. 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Pain Points:</a:t>
            </a:r>
          </a:p>
          <a:p>
            <a:pPr algn="l" marL="820419" indent="-273473" lvl="2">
              <a:lnSpc>
                <a:spcPts val="2564"/>
              </a:lnSpc>
              <a:buFont typeface="Arial"/>
              <a:buChar char="⚬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Limited options for sustainable gardening tools.</a:t>
            </a:r>
          </a:p>
          <a:p>
            <a:pPr algn="l" marL="820419" indent="-273473" lvl="2">
              <a:lnSpc>
                <a:spcPts val="2564"/>
              </a:lnSpc>
              <a:buFont typeface="Arial"/>
              <a:buChar char="⚬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Desire for aesthetically pleasing and functional products.</a:t>
            </a:r>
          </a:p>
          <a:p>
            <a:pPr algn="l" marL="820419" indent="-273473" lvl="2">
              <a:lnSpc>
                <a:spcPts val="2564"/>
              </a:lnSpc>
              <a:buFont typeface="Arial"/>
              <a:buChar char="⚬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Wants to avoid the messy and physically taxing traditional gardening tools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Buying Behavior:</a:t>
            </a:r>
          </a:p>
          <a:p>
            <a:pPr algn="l" marL="820419" indent="-273473" lvl="2">
              <a:lnSpc>
                <a:spcPts val="2564"/>
              </a:lnSpc>
              <a:buFont typeface="Arial"/>
              <a:buChar char="⚬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Prefers niche eco-friendly brands and is willing to pay a premium for quality.</a:t>
            </a:r>
          </a:p>
          <a:p>
            <a:pPr algn="l" marL="820419" indent="-273473" lvl="2">
              <a:lnSpc>
                <a:spcPts val="2564"/>
              </a:lnSpc>
              <a:buFont typeface="Arial"/>
              <a:buChar char="⚬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Goes to eco friendly events and markets, shops both online and offline stores 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She also writes and talks about her eco friendly product finds to her friends </a:t>
            </a:r>
          </a:p>
          <a:p>
            <a:pPr algn="l">
              <a:lnSpc>
                <a:spcPts val="2564"/>
              </a:lnSpc>
            </a:pPr>
          </a:p>
          <a:p>
            <a:pPr algn="l" marL="0" indent="0" lvl="0">
              <a:lnSpc>
                <a:spcPts val="2564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87926" y="1026549"/>
            <a:ext cx="1364134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9"/>
              </a:lnSpc>
            </a:pPr>
            <a:r>
              <a:rPr lang="en-US" sz="7499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Eco-Conscious Enthusiast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0315" y="9360160"/>
            <a:ext cx="15742439" cy="36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  <a:spcBef>
                <a:spcPct val="0"/>
              </a:spcBef>
            </a:pPr>
            <a:r>
              <a:rPr lang="en-US" sz="2170" spc="-178">
                <a:solidFill>
                  <a:srgbClr val="6E4823"/>
                </a:solidFill>
                <a:latin typeface="Montserrat"/>
                <a:ea typeface="Montserrat"/>
                <a:cs typeface="Montserrat"/>
                <a:sym typeface="Montserrat"/>
              </a:rPr>
              <a:t>Someone that prioritizes zero-waste living, seeks aesthetically pleasing, sustainable gardening tools, and values quality over cost 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4539232" y="8243193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13899" y="265997"/>
            <a:ext cx="11121055" cy="3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DIFFERENTIATORS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676117" y="2200823"/>
            <a:ext cx="13474579" cy="795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7"/>
              </a:lnSpc>
            </a:pPr>
            <a:r>
              <a:rPr lang="en-US" sz="4019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Life Carrier Stands Out:</a:t>
            </a:r>
          </a:p>
          <a:p>
            <a:pPr algn="l" marL="867899" indent="-433949" lvl="1">
              <a:lnSpc>
                <a:spcPts val="5627"/>
              </a:lnSpc>
              <a:buAutoNum type="arabicPeriod" startAt="1"/>
            </a:pPr>
            <a:r>
              <a:rPr lang="en-US" sz="401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Material: Made from 100% biodegradable, nutrient-rich fibers that naturally decompose in the soil.</a:t>
            </a:r>
          </a:p>
          <a:p>
            <a:pPr algn="l" marL="867899" indent="-433949" lvl="1">
              <a:lnSpc>
                <a:spcPts val="5627"/>
              </a:lnSpc>
              <a:buAutoNum type="arabicPeriod" startAt="1"/>
            </a:pPr>
            <a:r>
              <a:rPr lang="en-US" sz="401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Market Gap: Addresses the need for affordable, sustainable alternatives in gardening.</a:t>
            </a:r>
          </a:p>
          <a:p>
            <a:pPr algn="l" marL="867899" indent="-433949" lvl="1">
              <a:lnSpc>
                <a:spcPts val="5627"/>
              </a:lnSpc>
              <a:buAutoNum type="arabicPeriod" startAt="1"/>
            </a:pPr>
            <a:r>
              <a:rPr lang="en-US" sz="401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Competitive Edge: Simplifies planting, promotes environmental sustainability, and enhances soil health.</a:t>
            </a:r>
          </a:p>
          <a:p>
            <a:pPr algn="l">
              <a:lnSpc>
                <a:spcPts val="5627"/>
              </a:lnSpc>
            </a:pPr>
            <a:r>
              <a:rPr lang="en-US" sz="4019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Competitors:</a:t>
            </a:r>
          </a:p>
          <a:p>
            <a:pPr algn="l" marL="867899" indent="-433949" lvl="1">
              <a:lnSpc>
                <a:spcPts val="5627"/>
              </a:lnSpc>
              <a:buFont typeface="Arial"/>
              <a:buChar char="•"/>
            </a:pPr>
            <a:r>
              <a:rPr lang="en-US" sz="401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Plastic seed trays.</a:t>
            </a:r>
          </a:p>
          <a:p>
            <a:pPr algn="l" marL="867899" indent="-433949" lvl="1">
              <a:lnSpc>
                <a:spcPts val="5627"/>
              </a:lnSpc>
              <a:spcBef>
                <a:spcPct val="0"/>
              </a:spcBef>
              <a:buFont typeface="Arial"/>
              <a:buChar char="•"/>
            </a:pPr>
            <a:r>
              <a:rPr lang="en-US" sz="401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Expensive paper-based or ceramic planters.</a:t>
            </a:r>
          </a:p>
          <a:p>
            <a:pPr algn="l">
              <a:lnSpc>
                <a:spcPts val="56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733758" y="8278183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46790" y="1057275"/>
            <a:ext cx="1239442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7499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Consumer Insights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76356" y="2738603"/>
            <a:ext cx="5070480" cy="6672097"/>
            <a:chOff x="0" y="0"/>
            <a:chExt cx="1959087" cy="25779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59087" cy="2577905"/>
            </a:xfrm>
            <a:custGeom>
              <a:avLst/>
              <a:gdLst/>
              <a:ahLst/>
              <a:cxnLst/>
              <a:rect r="r" b="b" t="t" l="l"/>
              <a:pathLst>
                <a:path h="2577905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2555002"/>
                  </a:lnTo>
                  <a:cubicBezTo>
                    <a:pt x="1959087" y="2561076"/>
                    <a:pt x="1956674" y="2566902"/>
                    <a:pt x="1952379" y="2571197"/>
                  </a:cubicBezTo>
                  <a:cubicBezTo>
                    <a:pt x="1948083" y="2575492"/>
                    <a:pt x="1942258" y="2577905"/>
                    <a:pt x="1936184" y="2577905"/>
                  </a:cubicBezTo>
                  <a:lnTo>
                    <a:pt x="22903" y="2577905"/>
                  </a:lnTo>
                  <a:cubicBezTo>
                    <a:pt x="10254" y="2577905"/>
                    <a:pt x="0" y="2567651"/>
                    <a:pt x="0" y="2555002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1959087" cy="2492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61160" y="2738603"/>
            <a:ext cx="5070480" cy="6672097"/>
            <a:chOff x="0" y="0"/>
            <a:chExt cx="1959087" cy="25779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59087" cy="2577905"/>
            </a:xfrm>
            <a:custGeom>
              <a:avLst/>
              <a:gdLst/>
              <a:ahLst/>
              <a:cxnLst/>
              <a:rect r="r" b="b" t="t" l="l"/>
              <a:pathLst>
                <a:path h="2577905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2555002"/>
                  </a:lnTo>
                  <a:cubicBezTo>
                    <a:pt x="1959087" y="2561076"/>
                    <a:pt x="1956674" y="2566902"/>
                    <a:pt x="1952379" y="2571197"/>
                  </a:cubicBezTo>
                  <a:cubicBezTo>
                    <a:pt x="1948083" y="2575492"/>
                    <a:pt x="1942258" y="2577905"/>
                    <a:pt x="1936184" y="2577905"/>
                  </a:cubicBezTo>
                  <a:lnTo>
                    <a:pt x="22903" y="2577905"/>
                  </a:lnTo>
                  <a:cubicBezTo>
                    <a:pt x="10254" y="2577905"/>
                    <a:pt x="0" y="2567651"/>
                    <a:pt x="0" y="2555002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85725"/>
              <a:ext cx="1959087" cy="2492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45965" y="2738603"/>
            <a:ext cx="5070480" cy="6672097"/>
            <a:chOff x="0" y="0"/>
            <a:chExt cx="1959087" cy="25779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59087" cy="2577905"/>
            </a:xfrm>
            <a:custGeom>
              <a:avLst/>
              <a:gdLst/>
              <a:ahLst/>
              <a:cxnLst/>
              <a:rect r="r" b="b" t="t" l="l"/>
              <a:pathLst>
                <a:path h="2577905" w="1959087">
                  <a:moveTo>
                    <a:pt x="22903" y="0"/>
                  </a:moveTo>
                  <a:lnTo>
                    <a:pt x="1936184" y="0"/>
                  </a:lnTo>
                  <a:cubicBezTo>
                    <a:pt x="1948833" y="0"/>
                    <a:pt x="1959087" y="10254"/>
                    <a:pt x="1959087" y="22903"/>
                  </a:cubicBezTo>
                  <a:lnTo>
                    <a:pt x="1959087" y="2555002"/>
                  </a:lnTo>
                  <a:cubicBezTo>
                    <a:pt x="1959087" y="2561076"/>
                    <a:pt x="1956674" y="2566902"/>
                    <a:pt x="1952379" y="2571197"/>
                  </a:cubicBezTo>
                  <a:cubicBezTo>
                    <a:pt x="1948083" y="2575492"/>
                    <a:pt x="1942258" y="2577905"/>
                    <a:pt x="1936184" y="2577905"/>
                  </a:cubicBezTo>
                  <a:lnTo>
                    <a:pt x="22903" y="2577905"/>
                  </a:lnTo>
                  <a:cubicBezTo>
                    <a:pt x="10254" y="2577905"/>
                    <a:pt x="0" y="2567651"/>
                    <a:pt x="0" y="2555002"/>
                  </a:cubicBezTo>
                  <a:lnTo>
                    <a:pt x="0" y="22903"/>
                  </a:lnTo>
                  <a:cubicBezTo>
                    <a:pt x="0" y="10254"/>
                    <a:pt x="10254" y="0"/>
                    <a:pt x="22903" y="0"/>
                  </a:cubicBezTo>
                  <a:close/>
                </a:path>
              </a:pathLst>
            </a:custGeom>
            <a:solidFill>
              <a:srgbClr val="94AB6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85725"/>
              <a:ext cx="1959087" cy="2492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926026" y="4062604"/>
            <a:ext cx="3968360" cy="290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6"/>
              </a:lnSpc>
            </a:pPr>
            <a:r>
              <a:rPr lang="en-US" sz="1747" spc="27">
                <a:solidFill>
                  <a:srgbClr val="FBF6F1"/>
                </a:solidFill>
                <a:latin typeface="Montserrat"/>
                <a:ea typeface="Montserrat"/>
                <a:cs typeface="Montserrat"/>
                <a:sym typeface="Montserrat"/>
              </a:rPr>
              <a:t>The increasing popularity of home gardening during recent years has led to greater interest in gardening products among millennials and Gen Z consumers. These demographics often seek out </a:t>
            </a:r>
            <a:r>
              <a:rPr lang="en-US" b="true" sz="1747" spc="27">
                <a:solidFill>
                  <a:srgbClr val="FBF6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trendy and aesthetically pleasing gardening solutions that fit their lifestyle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62104" y="3102208"/>
            <a:ext cx="2898983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2999">
                <a:solidFill>
                  <a:srgbClr val="FBF6F1"/>
                </a:solidFill>
                <a:latin typeface="Martel Heavy"/>
                <a:ea typeface="Martel Heavy"/>
                <a:cs typeface="Martel Heavy"/>
                <a:sym typeface="Martel Heavy"/>
              </a:rPr>
              <a:t>Popluarity of asthetics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46908" y="3102208"/>
            <a:ext cx="2898983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2999">
                <a:solidFill>
                  <a:srgbClr val="FBF6F1"/>
                </a:solidFill>
                <a:latin typeface="Martel Heavy"/>
                <a:ea typeface="Martel Heavy"/>
                <a:cs typeface="Martel Heavy"/>
                <a:sym typeface="Martel Heavy"/>
              </a:rPr>
              <a:t>Hobby gardening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98415" y="4100423"/>
            <a:ext cx="3971140" cy="257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9"/>
              </a:lnSpc>
            </a:pPr>
            <a:r>
              <a:rPr lang="en-US" sz="1749" spc="27">
                <a:solidFill>
                  <a:srgbClr val="FBF6F1"/>
                </a:solidFill>
                <a:latin typeface="Montserrat"/>
                <a:ea typeface="Montserrat"/>
                <a:cs typeface="Montserrat"/>
                <a:sym typeface="Montserrat"/>
              </a:rPr>
              <a:t>Educational institutions are increasingly incorporating gardening into their curricula to teach students about sustainability and biology. The seed starter tray serves as an effective tool for </a:t>
            </a:r>
            <a:r>
              <a:rPr lang="en-US" b="true" sz="1749" spc="27">
                <a:solidFill>
                  <a:srgbClr val="FBF6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hands-on learning experiences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31713" y="3102208"/>
            <a:ext cx="2898983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2999">
                <a:solidFill>
                  <a:srgbClr val="FBF6F1"/>
                </a:solidFill>
                <a:latin typeface="Martel Heavy"/>
                <a:ea typeface="Martel Heavy"/>
                <a:cs typeface="Martel Heavy"/>
                <a:sym typeface="Martel Heavy"/>
              </a:rPr>
              <a:t>Education tool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61160" y="4100423"/>
            <a:ext cx="4810899" cy="484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1749" spc="27">
                <a:solidFill>
                  <a:srgbClr val="FBF6F1"/>
                </a:solidFill>
                <a:latin typeface="Montserrat"/>
                <a:ea typeface="Montserrat"/>
                <a:cs typeface="Montserrat"/>
                <a:sym typeface="Montserrat"/>
              </a:rPr>
              <a:t>Many gardeners, especially beginners, struggle with transplanting seedlings. This product’s direct-planting feature eliminates this challenge and reduces root damage.</a:t>
            </a:r>
          </a:p>
          <a:p>
            <a:pPr algn="ctr">
              <a:lnSpc>
                <a:spcPts val="2589"/>
              </a:lnSpc>
            </a:pPr>
          </a:p>
          <a:p>
            <a:pPr algn="ctr">
              <a:lnSpc>
                <a:spcPts val="2589"/>
              </a:lnSpc>
            </a:pPr>
          </a:p>
          <a:p>
            <a:pPr algn="ctr">
              <a:lnSpc>
                <a:spcPts val="2589"/>
              </a:lnSpc>
            </a:pPr>
          </a:p>
          <a:p>
            <a:pPr algn="ctr">
              <a:lnSpc>
                <a:spcPts val="2589"/>
              </a:lnSpc>
            </a:pPr>
            <a:r>
              <a:rPr lang="en-US" b="true" sz="1749" spc="27">
                <a:solidFill>
                  <a:srgbClr val="FBF6F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For example,  t</a:t>
            </a:r>
            <a:r>
              <a:rPr lang="en-US" b="true" sz="1749" spc="27">
                <a:solidFill>
                  <a:srgbClr val="FBF6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 company Seedlinger</a:t>
            </a:r>
            <a:r>
              <a:rPr lang="en-US" b="true" sz="1749" spc="27">
                <a:solidFill>
                  <a:srgbClr val="FBF6F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 offers beginner-friendly gardening kits that simplify planting processes, making it easier for hobbyists to succeed.</a:t>
            </a:r>
          </a:p>
          <a:p>
            <a:pPr algn="just">
              <a:lnSpc>
                <a:spcPts val="2589"/>
              </a:lnSpc>
            </a:pPr>
          </a:p>
          <a:p>
            <a:pPr algn="just" marL="0" indent="0" lvl="0">
              <a:lnSpc>
                <a:spcPts val="258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43921" y="964372"/>
            <a:ext cx="11453010" cy="3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TARGET AUDIENCE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024654" y="4801261"/>
            <a:ext cx="9406" cy="8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923076" y="2648169"/>
            <a:ext cx="13073255" cy="763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9"/>
              </a:lnSpc>
            </a:pPr>
            <a:r>
              <a:rPr lang="en-US" sz="3620" b="true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</a:t>
            </a:r>
            <a:r>
              <a:rPr lang="en-US" sz="3620" b="true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Audience:</a:t>
            </a:r>
          </a:p>
          <a:p>
            <a:pPr algn="l" marL="781766" indent="-390883" lvl="1">
              <a:lnSpc>
                <a:spcPts val="5069"/>
              </a:lnSpc>
              <a:buFont typeface="Arial"/>
              <a:buChar char="•"/>
            </a:pPr>
            <a:r>
              <a:rPr lang="en-US" sz="3620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Eco-conscious urban residents aged 18-45.</a:t>
            </a:r>
          </a:p>
          <a:p>
            <a:pPr algn="l" marL="781766" indent="-390883" lvl="1">
              <a:lnSpc>
                <a:spcPts val="5069"/>
              </a:lnSpc>
              <a:buFont typeface="Arial"/>
              <a:buChar char="•"/>
            </a:pPr>
            <a:r>
              <a:rPr lang="en-US" sz="3620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Small businesses promoting sustainability.</a:t>
            </a:r>
          </a:p>
          <a:p>
            <a:pPr algn="l">
              <a:lnSpc>
                <a:spcPts val="5069"/>
              </a:lnSpc>
            </a:pPr>
            <a:r>
              <a:rPr lang="en-US" sz="3620" b="true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Secondary Audience:</a:t>
            </a:r>
          </a:p>
          <a:p>
            <a:pPr algn="l" marL="781766" indent="-390883" lvl="1">
              <a:lnSpc>
                <a:spcPts val="5069"/>
              </a:lnSpc>
              <a:buFont typeface="Arial"/>
              <a:buChar char="•"/>
            </a:pPr>
            <a:r>
              <a:rPr lang="en-US" sz="3620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Schools, nurseries, gardening communities, and NGOs involved in reforestation or educational projects.</a:t>
            </a:r>
          </a:p>
          <a:p>
            <a:pPr algn="l">
              <a:lnSpc>
                <a:spcPts val="5069"/>
              </a:lnSpc>
            </a:pPr>
            <a:r>
              <a:rPr lang="en-US" sz="3620" b="true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Appeal to Target Audience:</a:t>
            </a:r>
          </a:p>
          <a:p>
            <a:pPr algn="l" marL="781766" indent="-390883" lvl="1">
              <a:lnSpc>
                <a:spcPts val="5069"/>
              </a:lnSpc>
              <a:buFont typeface="Arial"/>
              <a:buChar char="•"/>
            </a:pPr>
            <a:r>
              <a:rPr lang="en-US" sz="3620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Highlight eco-friendliness, convenience, and affordability.</a:t>
            </a:r>
          </a:p>
          <a:p>
            <a:pPr algn="l" marL="781766" indent="-390883" lvl="1">
              <a:lnSpc>
                <a:spcPts val="5069"/>
              </a:lnSpc>
              <a:buFont typeface="Arial"/>
              <a:buChar char="•"/>
            </a:pPr>
            <a:r>
              <a:rPr lang="en-US" sz="3620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Show direct benefits to their gardens and the environment.</a:t>
            </a:r>
          </a:p>
          <a:p>
            <a:pPr algn="l">
              <a:lnSpc>
                <a:spcPts val="506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-479340" y="-2993532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3" y="0"/>
                </a:lnTo>
                <a:lnTo>
                  <a:pt x="4757813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94827" y="-4236121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7" y="0"/>
                </a:lnTo>
                <a:lnTo>
                  <a:pt x="7220317" y="6949555"/>
                </a:lnTo>
                <a:lnTo>
                  <a:pt x="0" y="6949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98448" y="357476"/>
            <a:ext cx="13718548" cy="342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8"/>
              </a:lnSpc>
            </a:pPr>
            <a:r>
              <a:rPr lang="en-US" sz="6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BUSINESS PROBLEM &amp; DIGITAL MARKETING OBJECTIVES</a:t>
            </a:r>
          </a:p>
          <a:p>
            <a:pPr algn="ctr">
              <a:lnSpc>
                <a:spcPts val="910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299136" y="3309754"/>
            <a:ext cx="14725872" cy="566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</a:pPr>
            <a:r>
              <a:rPr lang="en-US" sz="3498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Business Problem:</a:t>
            </a:r>
          </a:p>
          <a:p>
            <a:pPr algn="l" marL="755430" indent="-377715" lvl="1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Gardening products often rely on plastic, contributing to waste.</a:t>
            </a:r>
          </a:p>
          <a:p>
            <a:pPr algn="l" marL="755430" indent="-377715" lvl="1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Lack of affordable, biodegradable alternatives in the market.</a:t>
            </a:r>
          </a:p>
          <a:p>
            <a:pPr algn="l">
              <a:lnSpc>
                <a:spcPts val="4898"/>
              </a:lnSpc>
            </a:pPr>
            <a:r>
              <a:rPr lang="en-US" sz="3498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Digital Marketing Objectives:</a:t>
            </a:r>
          </a:p>
          <a:p>
            <a:pPr algn="l" marL="755430" indent="-377715" lvl="1">
              <a:lnSpc>
                <a:spcPts val="4898"/>
              </a:lnSpc>
              <a:buAutoNum type="arabicPeriod" startAt="1"/>
            </a:pPr>
            <a:r>
              <a:rPr lang="en-US" sz="349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Build brand awareness among urban and eco-conscious consumers.</a:t>
            </a:r>
          </a:p>
          <a:p>
            <a:pPr algn="l" marL="755430" indent="-377715" lvl="1">
              <a:lnSpc>
                <a:spcPts val="4898"/>
              </a:lnSpc>
              <a:buAutoNum type="arabicPeriod" startAt="1"/>
            </a:pPr>
            <a:r>
              <a:rPr lang="en-US" sz="349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Drive traffic to e-commerce platforms and increase sales.</a:t>
            </a:r>
          </a:p>
          <a:p>
            <a:pPr algn="l" marL="755430" indent="-377715" lvl="1">
              <a:lnSpc>
                <a:spcPts val="4898"/>
              </a:lnSpc>
              <a:buAutoNum type="arabicPeriod" startAt="1"/>
            </a:pPr>
            <a:r>
              <a:rPr lang="en-US" sz="349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Engage with audiences through interactive digital campaigns.</a:t>
            </a:r>
          </a:p>
          <a:p>
            <a:pPr algn="l" marL="755430" indent="-377715" lvl="1">
              <a:lnSpc>
                <a:spcPts val="4898"/>
              </a:lnSpc>
              <a:buAutoNum type="arabicPeriod" startAt="1"/>
            </a:pPr>
            <a:r>
              <a:rPr lang="en-US" sz="349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Foster customer loyalty and advocacy through meaningful interactions.</a:t>
            </a:r>
          </a:p>
          <a:p>
            <a:pPr algn="l">
              <a:lnSpc>
                <a:spcPts val="48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824397" y="9554505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4"/>
                </a:lnTo>
                <a:lnTo>
                  <a:pt x="0" y="3303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7412" y="8967317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5"/>
                </a:lnTo>
                <a:lnTo>
                  <a:pt x="0" y="262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9756" y="7576988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-835798" y="-2993532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87811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592586" y="7997490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7" y="0"/>
                </a:lnTo>
                <a:lnTo>
                  <a:pt x="746751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464971" y="8250104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6" y="0"/>
                </a:lnTo>
                <a:lnTo>
                  <a:pt x="318944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93408" y="387108"/>
            <a:ext cx="14101185" cy="241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4"/>
              </a:lnSpc>
            </a:pPr>
            <a:r>
              <a:rPr lang="en-US" sz="689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CONSUMER PATHWAY &amp; KPIS</a:t>
            </a:r>
          </a:p>
          <a:p>
            <a:pPr algn="ctr">
              <a:lnSpc>
                <a:spcPts val="965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43108" y="1705163"/>
            <a:ext cx="17998209" cy="828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1686" indent="-315843" lvl="1">
              <a:lnSpc>
                <a:spcPts val="4096"/>
              </a:lnSpc>
              <a:buAutoNum type="arabicPeriod" startAt="1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Awareness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Introduce potential customers to the brand and product.</a:t>
            </a:r>
          </a:p>
          <a:p>
            <a:pPr algn="l" marL="1263372" indent="-421124" lvl="2">
              <a:lnSpc>
                <a:spcPts val="4096"/>
              </a:lnSpc>
              <a:buFont typeface="Arial"/>
              <a:buChar char="⚬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Tactics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Social media ads (Instagram, Facebook), influencer collaborations, display ads.</a:t>
            </a:r>
          </a:p>
          <a:p>
            <a:pPr algn="l" marL="1263372" indent="-421124" lvl="2">
              <a:lnSpc>
                <a:spcPts val="4096"/>
              </a:lnSpc>
              <a:buFont typeface="Arial"/>
              <a:buChar char="⚬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KPIs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Reach, impressions, click-through rates (CTR).</a:t>
            </a:r>
          </a:p>
          <a:p>
            <a:pPr algn="l" marL="631686" indent="-315843" lvl="1">
              <a:lnSpc>
                <a:spcPts val="4096"/>
              </a:lnSpc>
              <a:buAutoNum type="arabicPeriod" startAt="1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Consideration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Educate the audience on the benefits and features of Life Carrier.</a:t>
            </a:r>
          </a:p>
          <a:p>
            <a:pPr algn="l" marL="1263372" indent="-421124" lvl="2">
              <a:lnSpc>
                <a:spcPts val="4096"/>
              </a:lnSpc>
              <a:buFont typeface="Arial"/>
              <a:buChar char="⚬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Tactics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Blog posts, educational video content, customer reviews.</a:t>
            </a:r>
          </a:p>
          <a:p>
            <a:pPr algn="l" marL="1263372" indent="-421124" lvl="2">
              <a:lnSpc>
                <a:spcPts val="4096"/>
              </a:lnSpc>
              <a:buFont typeface="Arial"/>
              <a:buChar char="⚬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KPIs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Website visits, time spent on site, bounce rate.</a:t>
            </a:r>
          </a:p>
          <a:p>
            <a:pPr algn="l" marL="631686" indent="-315843" lvl="1">
              <a:lnSpc>
                <a:spcPts val="4096"/>
              </a:lnSpc>
              <a:buAutoNum type="arabicPeriod" startAt="1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Purchase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Convert interested users into paying customers.</a:t>
            </a:r>
          </a:p>
          <a:p>
            <a:pPr algn="l" marL="1263372" indent="-421124" lvl="2">
              <a:lnSpc>
                <a:spcPts val="4096"/>
              </a:lnSpc>
              <a:buFont typeface="Arial"/>
              <a:buChar char="⚬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Tactics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E-commerce site, discounts, limited-time offers.</a:t>
            </a:r>
          </a:p>
          <a:p>
            <a:pPr algn="l" marL="1263372" indent="-421124" lvl="2">
              <a:lnSpc>
                <a:spcPts val="4096"/>
              </a:lnSpc>
              <a:buFont typeface="Arial"/>
              <a:buChar char="⚬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KPIs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Conversion rate, cost per acquisition (CPA), sales volume.</a:t>
            </a:r>
          </a:p>
          <a:p>
            <a:pPr algn="l" marL="631686" indent="-315843" lvl="1">
              <a:lnSpc>
                <a:spcPts val="4096"/>
              </a:lnSpc>
              <a:buAutoNum type="arabicPeriod" startAt="1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Loyalty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Retain customers and build long-term relationships.</a:t>
            </a:r>
          </a:p>
          <a:p>
            <a:pPr algn="l" marL="1263372" indent="-421124" lvl="2">
              <a:lnSpc>
                <a:spcPts val="4096"/>
              </a:lnSpc>
              <a:buFont typeface="Arial"/>
              <a:buChar char="⚬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Tactics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Email marketing, personalized offers, loyalty programs.</a:t>
            </a:r>
          </a:p>
          <a:p>
            <a:pPr algn="l" marL="1263372" indent="-421124" lvl="2">
              <a:lnSpc>
                <a:spcPts val="4096"/>
              </a:lnSpc>
              <a:buFont typeface="Arial"/>
              <a:buChar char="⚬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KPIs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Repeat purchase rate, customer retention, email open rates.</a:t>
            </a:r>
          </a:p>
          <a:p>
            <a:pPr algn="l" marL="631686" indent="-315843" lvl="1">
              <a:lnSpc>
                <a:spcPts val="4096"/>
              </a:lnSpc>
              <a:buAutoNum type="arabicPeriod" startAt="1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Advocacy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Encourage customers to promote the brand to others.</a:t>
            </a:r>
          </a:p>
          <a:p>
            <a:pPr algn="l" marL="1263372" indent="-421124" lvl="2">
              <a:lnSpc>
                <a:spcPts val="4096"/>
              </a:lnSpc>
              <a:buFont typeface="Arial"/>
              <a:buChar char="⚬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Tactics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Referral programs, user-generated content (UGC), social media sharing.</a:t>
            </a:r>
          </a:p>
          <a:p>
            <a:pPr algn="l" marL="1263372" indent="-421124" lvl="2">
              <a:lnSpc>
                <a:spcPts val="4096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25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KPIs</a:t>
            </a:r>
            <a:r>
              <a:rPr lang="en-US" sz="2925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Shares, referrals, Net Promoter Score (NPS), reviews.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48282" y="193858"/>
            <a:ext cx="9791436" cy="457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CREATIVE BRIEF WITH SMP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124747" y="3405842"/>
            <a:ext cx="13871585" cy="634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32"/>
              </a:lnSpc>
            </a:pPr>
            <a:r>
              <a:rPr lang="en-US" sz="3451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Single-Minded Proposition (SMP):</a:t>
            </a:r>
          </a:p>
          <a:p>
            <a:pPr algn="just">
              <a:lnSpc>
                <a:spcPts val="4832"/>
              </a:lnSpc>
            </a:pPr>
            <a:r>
              <a:rPr lang="en-US" sz="345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"Life Carrier makes planting simple, eco-friendly, and impactful for everyone."</a:t>
            </a:r>
          </a:p>
          <a:p>
            <a:pPr algn="just">
              <a:lnSpc>
                <a:spcPts val="4832"/>
              </a:lnSpc>
            </a:pPr>
            <a:r>
              <a:rPr lang="en-US" sz="3451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Creative Brief:</a:t>
            </a:r>
          </a:p>
          <a:p>
            <a:pPr algn="just" marL="745200" indent="-372600" lvl="1">
              <a:lnSpc>
                <a:spcPts val="4832"/>
              </a:lnSpc>
              <a:buFont typeface="Arial"/>
              <a:buChar char="•"/>
            </a:pPr>
            <a:r>
              <a:rPr lang="en-US" b="true" sz="345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Objective:</a:t>
            </a:r>
            <a:r>
              <a:rPr lang="en-US" sz="345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To position Life Carrier as the preferred choice for sustainable gardening.</a:t>
            </a:r>
          </a:p>
          <a:p>
            <a:pPr algn="just" marL="745200" indent="-372600" lvl="1">
              <a:lnSpc>
                <a:spcPts val="4832"/>
              </a:lnSpc>
              <a:buFont typeface="Arial"/>
              <a:buChar char="•"/>
            </a:pPr>
            <a:r>
              <a:rPr lang="en-US" b="true" sz="345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Target Audience:</a:t>
            </a:r>
            <a:r>
              <a:rPr lang="en-US" sz="345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Eco-conscious urbanites aged 18-45.</a:t>
            </a:r>
          </a:p>
          <a:p>
            <a:pPr algn="just" marL="745200" indent="-372600" lvl="1">
              <a:lnSpc>
                <a:spcPts val="4832"/>
              </a:lnSpc>
              <a:buFont typeface="Arial"/>
              <a:buChar char="•"/>
            </a:pPr>
            <a:r>
              <a:rPr lang="en-US" b="true" sz="345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Insight:</a:t>
            </a:r>
            <a:r>
              <a:rPr lang="en-US" sz="345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Planting can be sustainable, affordable, and effortless.</a:t>
            </a:r>
          </a:p>
          <a:p>
            <a:pPr algn="just" marL="745200" indent="-372600" lvl="1">
              <a:lnSpc>
                <a:spcPts val="48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5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Tone:</a:t>
            </a:r>
            <a:r>
              <a:rPr lang="en-US" sz="345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Empowering, eco-friendly, and approachable.</a:t>
            </a:r>
          </a:p>
          <a:p>
            <a:pPr algn="just">
              <a:lnSpc>
                <a:spcPts val="48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96940" y="565991"/>
            <a:ext cx="12514475" cy="3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SEARCH KEYWORDS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434157" y="2490180"/>
            <a:ext cx="11195221" cy="66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929659" y="2490180"/>
            <a:ext cx="11164046" cy="752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34"/>
              </a:lnSpc>
            </a:pPr>
            <a:r>
              <a:rPr lang="en-US" sz="3882" b="true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Keywor</a:t>
            </a:r>
            <a:r>
              <a:rPr lang="en-US" b="true" sz="3882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 for SEO &amp; SEM:</a:t>
            </a:r>
          </a:p>
          <a:p>
            <a:pPr algn="just" marL="838140" indent="-419070" lvl="1">
              <a:lnSpc>
                <a:spcPts val="5434"/>
              </a:lnSpc>
              <a:buFont typeface="Arial"/>
              <a:buChar char="•"/>
            </a:pPr>
            <a:r>
              <a:rPr lang="en-US" b="true" sz="3882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Intent Keywords:</a:t>
            </a:r>
          </a:p>
          <a:p>
            <a:pPr algn="just" marL="1676280" indent="-558760" lvl="2">
              <a:lnSpc>
                <a:spcPts val="5434"/>
              </a:lnSpc>
              <a:buFont typeface="Arial"/>
              <a:buChar char="⚬"/>
            </a:pPr>
            <a:r>
              <a:rPr lang="en-US" b="true" sz="3882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</a:t>
            </a:r>
            <a:r>
              <a:rPr lang="en-US" sz="3882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Biodegradable seed starter trays.”</a:t>
            </a:r>
          </a:p>
          <a:p>
            <a:pPr algn="just" marL="1676280" indent="-558760" lvl="2">
              <a:lnSpc>
                <a:spcPts val="5434"/>
              </a:lnSpc>
              <a:buFont typeface="Arial"/>
              <a:buChar char="⚬"/>
            </a:pPr>
            <a:r>
              <a:rPr lang="en-US" sz="3882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“Eco-friendly gardening tools.”</a:t>
            </a:r>
          </a:p>
          <a:p>
            <a:pPr algn="just" marL="838140" indent="-419070" lvl="1">
              <a:lnSpc>
                <a:spcPts val="5434"/>
              </a:lnSpc>
              <a:buFont typeface="Arial"/>
              <a:buChar char="•"/>
            </a:pPr>
            <a:r>
              <a:rPr lang="en-US" b="true" sz="3882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Broader Keywords:</a:t>
            </a:r>
          </a:p>
          <a:p>
            <a:pPr algn="just" marL="1676280" indent="-558760" lvl="2">
              <a:lnSpc>
                <a:spcPts val="5434"/>
              </a:lnSpc>
              <a:buFont typeface="Arial"/>
              <a:buChar char="⚬"/>
            </a:pPr>
            <a:r>
              <a:rPr lang="en-US" b="true" sz="3882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</a:t>
            </a:r>
            <a:r>
              <a:rPr lang="en-US" sz="3882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Sustainable planting solutions.”</a:t>
            </a:r>
          </a:p>
          <a:p>
            <a:pPr algn="just" marL="1676280" indent="-558760" lvl="2">
              <a:lnSpc>
                <a:spcPts val="5434"/>
              </a:lnSpc>
              <a:buFont typeface="Arial"/>
              <a:buChar char="⚬"/>
            </a:pPr>
            <a:r>
              <a:rPr lang="en-US" sz="3882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“Best seedling trays for herbs.”</a:t>
            </a:r>
          </a:p>
          <a:p>
            <a:pPr algn="just" marL="838140" indent="-419070" lvl="1">
              <a:lnSpc>
                <a:spcPts val="5434"/>
              </a:lnSpc>
              <a:buFont typeface="Arial"/>
              <a:buChar char="•"/>
            </a:pPr>
            <a:r>
              <a:rPr lang="en-US" b="true" sz="3882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Transactional Keywords:</a:t>
            </a:r>
          </a:p>
          <a:p>
            <a:pPr algn="just" marL="1676280" indent="-558760" lvl="2">
              <a:lnSpc>
                <a:spcPts val="5434"/>
              </a:lnSpc>
              <a:buFont typeface="Arial"/>
              <a:buChar char="⚬"/>
            </a:pPr>
            <a:r>
              <a:rPr lang="en-US" sz="3882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“Buy seed trays online.”</a:t>
            </a:r>
          </a:p>
          <a:p>
            <a:pPr algn="just" marL="1676280" indent="-558760" lvl="2">
              <a:lnSpc>
                <a:spcPts val="5434"/>
              </a:lnSpc>
              <a:buFont typeface="Arial"/>
              <a:buChar char="⚬"/>
            </a:pPr>
            <a:r>
              <a:rPr lang="en-US" sz="3882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“Affordable biodegradable planters.”</a:t>
            </a:r>
          </a:p>
          <a:p>
            <a:pPr algn="just">
              <a:lnSpc>
                <a:spcPts val="5434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24562" y="280343"/>
            <a:ext cx="10444213" cy="357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2"/>
              </a:lnSpc>
            </a:pPr>
            <a:r>
              <a:rPr lang="en-US" sz="677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INFLUENCER PROGRAM &amp; DIGITAL ADS</a:t>
            </a:r>
          </a:p>
          <a:p>
            <a:pPr algn="ctr">
              <a:lnSpc>
                <a:spcPts val="948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135880" y="2760156"/>
            <a:ext cx="15123420" cy="691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078" indent="-253539" lvl="1">
              <a:lnSpc>
                <a:spcPts val="3288"/>
              </a:lnSpc>
              <a:buFont typeface="Arial"/>
              <a:buChar char="•"/>
            </a:pPr>
            <a:r>
              <a:rPr lang="en-US" b="true" sz="2348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Collaborate with eco-conscious influencers and bloggers in the gardening and sustainability niches.</a:t>
            </a:r>
          </a:p>
          <a:p>
            <a:pPr algn="l" marL="1014155" indent="-338052" lvl="2">
              <a:lnSpc>
                <a:spcPts val="3288"/>
              </a:lnSpc>
              <a:buFont typeface="Arial"/>
              <a:buChar char="⚬"/>
            </a:pPr>
            <a:r>
              <a:rPr lang="en-US" b="true" sz="2348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Example: </a:t>
            </a:r>
            <a:r>
              <a:rPr lang="en-US" sz="234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Partner with influencers who showcase their own gardening journey, using the Life Carrier tray to start their seeds.</a:t>
            </a:r>
          </a:p>
          <a:p>
            <a:pPr algn="l" marL="1014155" indent="-338052" lvl="2">
              <a:lnSpc>
                <a:spcPts val="3288"/>
              </a:lnSpc>
              <a:buFont typeface="Arial"/>
              <a:buChar char="⚬"/>
            </a:pPr>
            <a:r>
              <a:rPr lang="en-US" b="true" sz="2348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Benefits:</a:t>
            </a:r>
          </a:p>
          <a:p>
            <a:pPr algn="l" marL="1521233" indent="-380308" lvl="3">
              <a:lnSpc>
                <a:spcPts val="3288"/>
              </a:lnSpc>
              <a:buFont typeface="Arial"/>
              <a:buChar char="￭"/>
            </a:pPr>
            <a:r>
              <a:rPr lang="en-US" sz="234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Credibility through third-party validation.</a:t>
            </a:r>
          </a:p>
          <a:p>
            <a:pPr algn="l" marL="1521233" indent="-380308" lvl="3">
              <a:lnSpc>
                <a:spcPts val="3288"/>
              </a:lnSpc>
              <a:buFont typeface="Arial"/>
              <a:buChar char="￭"/>
            </a:pPr>
            <a:r>
              <a:rPr lang="en-US" sz="234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Reach to a highly targeted audience that aligns with eco-friendly values.</a:t>
            </a:r>
          </a:p>
          <a:p>
            <a:pPr algn="l" marL="1521233" indent="-380308" lvl="3">
              <a:lnSpc>
                <a:spcPts val="3288"/>
              </a:lnSpc>
              <a:buFont typeface="Arial"/>
              <a:buChar char="￭"/>
            </a:pPr>
            <a:r>
              <a:rPr lang="en-US" sz="234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Engagement through authentic content such as tutorials and reviews.</a:t>
            </a:r>
          </a:p>
          <a:p>
            <a:pPr algn="l">
              <a:lnSpc>
                <a:spcPts val="3288"/>
              </a:lnSpc>
            </a:pPr>
            <a:r>
              <a:rPr lang="en-US" sz="2348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Digital Ads:</a:t>
            </a:r>
          </a:p>
          <a:p>
            <a:pPr algn="l" marL="507078" indent="-253539" lvl="1">
              <a:lnSpc>
                <a:spcPts val="3288"/>
              </a:lnSpc>
              <a:buFont typeface="Arial"/>
              <a:buChar char="•"/>
            </a:pPr>
            <a:r>
              <a:rPr lang="en-US" b="true" sz="2348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Platforms: Instagram, Facebook, Google Ads.</a:t>
            </a:r>
          </a:p>
          <a:p>
            <a:pPr algn="l" marL="1014155" indent="-338052" lvl="2">
              <a:lnSpc>
                <a:spcPts val="3288"/>
              </a:lnSpc>
              <a:buFont typeface="Arial"/>
              <a:buChar char="⚬"/>
            </a:pPr>
            <a:r>
              <a:rPr lang="en-US" b="true" sz="2348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Instagram &amp; Facebook Ads: </a:t>
            </a:r>
            <a:r>
              <a:rPr lang="en-US" sz="234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Visuals of Life Carrier in use, with text highlighting sustainability, convenience, and ease of use.</a:t>
            </a:r>
          </a:p>
          <a:p>
            <a:pPr algn="l" marL="1014155" indent="-338052" lvl="2">
              <a:lnSpc>
                <a:spcPts val="3288"/>
              </a:lnSpc>
              <a:buFont typeface="Arial"/>
              <a:buChar char="⚬"/>
            </a:pPr>
            <a:r>
              <a:rPr lang="en-US" b="true" sz="2348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Google Ads: </a:t>
            </a:r>
            <a:r>
              <a:rPr lang="en-US" sz="234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Target searches for "eco-friendly seed starter trays" or "sustainable gardening tools."</a:t>
            </a:r>
          </a:p>
          <a:p>
            <a:pPr algn="l" marL="1014155" indent="-338052" lvl="2">
              <a:lnSpc>
                <a:spcPts val="3288"/>
              </a:lnSpc>
              <a:buFont typeface="Arial"/>
              <a:buChar char="⚬"/>
            </a:pPr>
            <a:r>
              <a:rPr lang="en-US" b="true" sz="2348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Content:</a:t>
            </a:r>
            <a:r>
              <a:rPr lang="en-US" sz="234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Videos or carousel ads showing the product in action, with a direct call to action (CTA) like "Shop Now."</a:t>
            </a:r>
          </a:p>
          <a:p>
            <a:pPr algn="l" marL="507078" indent="-253539" lvl="1">
              <a:lnSpc>
                <a:spcPts val="3288"/>
              </a:lnSpc>
              <a:buFont typeface="Arial"/>
              <a:buChar char="•"/>
            </a:pPr>
            <a:r>
              <a:rPr lang="en-US" b="true" sz="2348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KPIs: Engagement rate (likes, shares), CTR, return on ad spend (ROAS).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1393" y="1390555"/>
            <a:ext cx="17058421" cy="284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815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LIFE CARRIER: SEED STARTER TRAY &amp; SEEDLING PLANTER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70415" y="4665705"/>
            <a:ext cx="13436997" cy="5274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830" indent="-401915" lvl="1">
              <a:lnSpc>
                <a:spcPts val="5212"/>
              </a:lnSpc>
              <a:buFont typeface="Arial"/>
              <a:buChar char="•"/>
            </a:pPr>
            <a:r>
              <a:rPr lang="en-US" sz="372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SUBTITLE:    REVOLUTIONIZING ECO-FRIENDLY</a:t>
            </a:r>
          </a:p>
          <a:p>
            <a:pPr algn="l">
              <a:lnSpc>
                <a:spcPts val="5212"/>
              </a:lnSpc>
              <a:spcBef>
                <a:spcPct val="0"/>
              </a:spcBef>
            </a:pPr>
            <a:r>
              <a:rPr lang="en-US" sz="372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                       Planting S</a:t>
            </a:r>
            <a:r>
              <a:rPr lang="en-US" sz="372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OLUTIONS</a:t>
            </a:r>
          </a:p>
          <a:p>
            <a:pPr algn="l" marL="803830" indent="-401915" lvl="1">
              <a:lnSpc>
                <a:spcPts val="5212"/>
              </a:lnSpc>
              <a:spcBef>
                <a:spcPct val="0"/>
              </a:spcBef>
              <a:buFont typeface="Arial"/>
              <a:buChar char="•"/>
            </a:pPr>
            <a:r>
              <a:rPr lang="en-US" sz="372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PRESENTED BY: HARSHIT SINGH, ESHA ARUN,</a:t>
            </a:r>
          </a:p>
          <a:p>
            <a:pPr algn="l">
              <a:lnSpc>
                <a:spcPts val="5212"/>
              </a:lnSpc>
              <a:spcBef>
                <a:spcPct val="0"/>
              </a:spcBef>
            </a:pPr>
            <a:r>
              <a:rPr lang="en-US" sz="372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                       ANIRUDH KURUVANTHODY</a:t>
            </a:r>
          </a:p>
          <a:p>
            <a:pPr algn="l" marL="803830" indent="-401915" lvl="1">
              <a:lnSpc>
                <a:spcPts val="5212"/>
              </a:lnSpc>
              <a:spcBef>
                <a:spcPct val="0"/>
              </a:spcBef>
              <a:buFont typeface="Arial"/>
              <a:buChar char="•"/>
            </a:pPr>
            <a:r>
              <a:rPr lang="en-US" sz="372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GROUP NO. - 10 (3 MEMBER)</a:t>
            </a:r>
          </a:p>
          <a:p>
            <a:pPr algn="l" marL="803830" indent="-401915" lvl="1">
              <a:lnSpc>
                <a:spcPts val="5212"/>
              </a:lnSpc>
              <a:spcBef>
                <a:spcPct val="0"/>
              </a:spcBef>
              <a:buFont typeface="Arial"/>
              <a:buChar char="•"/>
            </a:pPr>
            <a:r>
              <a:rPr lang="en-US" sz="372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PRODUCT -   ECO-FRIENDLY ALTERNATIVE</a:t>
            </a:r>
          </a:p>
          <a:p>
            <a:pPr algn="l" marL="803830" indent="-401915" lvl="1">
              <a:lnSpc>
                <a:spcPts val="5212"/>
              </a:lnSpc>
              <a:spcBef>
                <a:spcPct val="0"/>
              </a:spcBef>
              <a:buFont typeface="Arial"/>
              <a:buChar char="•"/>
            </a:pPr>
            <a:r>
              <a:rPr lang="en-US" sz="372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DATE:           21/12/2024</a:t>
            </a:r>
          </a:p>
          <a:p>
            <a:pPr algn="l">
              <a:lnSpc>
                <a:spcPts val="52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548432" y="8222811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7" y="0"/>
                </a:lnTo>
                <a:lnTo>
                  <a:pt x="7467517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409397" y="853704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76117" y="281666"/>
            <a:ext cx="13412898" cy="3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VIDEO CAMPAIGN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43918" y="1696437"/>
            <a:ext cx="16649356" cy="7462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6"/>
              </a:lnSpc>
            </a:pPr>
          </a:p>
          <a:p>
            <a:pPr algn="l" marL="622446" indent="-311223" lvl="1">
              <a:lnSpc>
                <a:spcPts val="4036"/>
              </a:lnSpc>
              <a:buFont typeface="Arial"/>
              <a:buChar char="•"/>
            </a:pPr>
            <a:r>
              <a:rPr lang="en-US" b="true" sz="2883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Concept</a:t>
            </a:r>
            <a:r>
              <a:rPr lang="en-US" sz="288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"The Journey of Life Carrier: From Tray to Thriving Plant"</a:t>
            </a:r>
          </a:p>
          <a:p>
            <a:pPr algn="l" marL="1244892" indent="-414964" lvl="2">
              <a:lnSpc>
                <a:spcPts val="4036"/>
              </a:lnSpc>
              <a:buFont typeface="Arial"/>
              <a:buChar char="⚬"/>
            </a:pPr>
            <a:r>
              <a:rPr lang="en-US" b="true" sz="2883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Scene 1</a:t>
            </a:r>
            <a:r>
              <a:rPr lang="en-US" sz="288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A close-up of the biodegradable tray with soil and seeds being planted.</a:t>
            </a:r>
          </a:p>
          <a:p>
            <a:pPr algn="l" marL="1244892" indent="-414964" lvl="2">
              <a:lnSpc>
                <a:spcPts val="4036"/>
              </a:lnSpc>
              <a:buFont typeface="Arial"/>
              <a:buChar char="⚬"/>
            </a:pPr>
            <a:r>
              <a:rPr lang="en-US" b="true" sz="2883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Scene 2</a:t>
            </a:r>
            <a:r>
              <a:rPr lang="en-US" sz="288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The tray naturally decomposing in the soil, with visuals of plant roots growing.</a:t>
            </a:r>
          </a:p>
          <a:p>
            <a:pPr algn="l" marL="1244892" indent="-414964" lvl="2">
              <a:lnSpc>
                <a:spcPts val="4036"/>
              </a:lnSpc>
              <a:buFont typeface="Arial"/>
              <a:buChar char="⚬"/>
            </a:pPr>
            <a:r>
              <a:rPr lang="en-US" b="true" sz="2883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Scene 3:</a:t>
            </a:r>
            <a:r>
              <a:rPr lang="en-US" sz="288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Lush plants thriving as the tray disappears into the earth, contributing to soil health.</a:t>
            </a:r>
          </a:p>
          <a:p>
            <a:pPr algn="l" marL="1244892" indent="-414964" lvl="2">
              <a:lnSpc>
                <a:spcPts val="4036"/>
              </a:lnSpc>
              <a:buFont typeface="Arial"/>
              <a:buChar char="⚬"/>
            </a:pPr>
            <a:r>
              <a:rPr lang="en-US" b="true" sz="2883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Scene 4</a:t>
            </a:r>
            <a:r>
              <a:rPr lang="en-US" sz="288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Call-to-action (CTA): “Join the eco-friendly revolution – Start your sustainable garden today.”</a:t>
            </a:r>
          </a:p>
          <a:p>
            <a:pPr algn="l" marL="1244892" indent="-414964" lvl="2">
              <a:lnSpc>
                <a:spcPts val="4036"/>
              </a:lnSpc>
              <a:buFont typeface="Arial"/>
              <a:buChar char="⚬"/>
            </a:pPr>
            <a:r>
              <a:rPr lang="en-US" b="true" sz="2883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Tone</a:t>
            </a:r>
            <a:r>
              <a:rPr lang="en-US" sz="288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Empowering, educational, and uplifting, focused on the environmental benefits and ease of use.</a:t>
            </a:r>
          </a:p>
          <a:p>
            <a:pPr algn="l" marL="1244892" indent="-414964" lvl="2">
              <a:lnSpc>
                <a:spcPts val="4036"/>
              </a:lnSpc>
              <a:buFont typeface="Arial"/>
              <a:buChar char="⚬"/>
            </a:pPr>
            <a:r>
              <a:rPr lang="en-US" b="true" sz="2883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Platforms:</a:t>
            </a:r>
            <a:r>
              <a:rPr lang="en-US" sz="288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YouTube, Instagram, Facebook, website.</a:t>
            </a:r>
          </a:p>
          <a:p>
            <a:pPr algn="l" marL="1244892" indent="-414964" lvl="2">
              <a:lnSpc>
                <a:spcPts val="4036"/>
              </a:lnSpc>
              <a:buFont typeface="Arial"/>
              <a:buChar char="⚬"/>
            </a:pPr>
            <a:r>
              <a:rPr lang="en-US" b="true" sz="2883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Features: </a:t>
            </a:r>
            <a:r>
              <a:rPr lang="en-US" sz="288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Highlight the product’s biodegradable nature, convenience, and positive environmental impact.</a:t>
            </a:r>
          </a:p>
          <a:p>
            <a:pPr algn="l" marL="622446" indent="-311223" lvl="1">
              <a:lnSpc>
                <a:spcPts val="403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83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KPIs</a:t>
            </a:r>
            <a:r>
              <a:rPr lang="en-US" sz="2883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Views, engagement (likes, shares), website traffic, conversion rate.</a:t>
            </a:r>
          </a:p>
          <a:p>
            <a:pPr algn="l">
              <a:lnSpc>
                <a:spcPts val="40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548432" y="8222811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7" y="0"/>
                </a:lnTo>
                <a:lnTo>
                  <a:pt x="7467517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409397" y="853704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76117" y="281666"/>
            <a:ext cx="13412898" cy="3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VIDEO CAMPAIGN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057385" y="5961895"/>
            <a:ext cx="10211330" cy="141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0" tooltip="https://drive.google.com/drive/folders/1wSQDiA8oTxl5V2PAbgvQm3xvX7yH3pcA?usp=sharing"/>
              </a:rPr>
              <a:t> https://drive.google.com/drive/folders/1wSQDiA8oTxl5V2PAbgvQm3xvX7yH3pcA?usp=sharing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0050" y="3716234"/>
            <a:ext cx="131312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Video ads for Social media Platform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34157" y="4982877"/>
            <a:ext cx="7637859" cy="58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6147" indent="-373074" lvl="1">
              <a:lnSpc>
                <a:spcPts val="4838"/>
              </a:lnSpc>
              <a:buFont typeface="Arial"/>
              <a:buChar char="•"/>
            </a:pPr>
            <a:r>
              <a:rPr lang="en-US" b="true" sz="3455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click here or paste it in Browser-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42" t="0" r="0" b="-1043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807805" y="9399162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5098">
            <a:off x="16991676" y="8086317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862344">
            <a:off x="356594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3" y="0"/>
                </a:lnTo>
                <a:lnTo>
                  <a:pt x="4757813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49762" y="-4650415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441571" y="8537040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7" y="0"/>
                </a:lnTo>
                <a:lnTo>
                  <a:pt x="746751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464971" y="9073108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6" y="0"/>
                </a:lnTo>
                <a:lnTo>
                  <a:pt x="318944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83433" y="12237"/>
            <a:ext cx="13412898" cy="3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 WEBSITE CONCEPT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566620"/>
            <a:ext cx="16510389" cy="821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256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Website Features:</a:t>
            </a:r>
          </a:p>
          <a:p>
            <a:pPr algn="l" marL="487121" indent="-243561" lvl="1">
              <a:lnSpc>
                <a:spcPts val="3158"/>
              </a:lnSpc>
              <a:buAutoNum type="arabicPeriod" startAt="1"/>
            </a:pPr>
            <a:r>
              <a:rPr lang="en-US" b="true" sz="2256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Product Display:</a:t>
            </a:r>
          </a:p>
          <a:p>
            <a:pPr algn="l" marL="974243" indent="-324748" lvl="2">
              <a:lnSpc>
                <a:spcPts val="3158"/>
              </a:lnSpc>
              <a:buFont typeface="Arial"/>
              <a:buChar char="⚬"/>
            </a:pP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High-quality images of the product in use, with detailed descriptions of the materials and benefits.</a:t>
            </a:r>
          </a:p>
          <a:p>
            <a:pPr algn="l" marL="974243" indent="-324748" lvl="2">
              <a:lnSpc>
                <a:spcPts val="3158"/>
              </a:lnSpc>
              <a:buFont typeface="Arial"/>
              <a:buChar char="⚬"/>
            </a:pP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“Buy Now” button with seamless checkout functionality.</a:t>
            </a:r>
          </a:p>
          <a:p>
            <a:pPr algn="l" marL="974243" indent="-324748" lvl="2">
              <a:lnSpc>
                <a:spcPts val="3158"/>
              </a:lnSpc>
              <a:buFont typeface="Arial"/>
              <a:buChar char="⚬"/>
            </a:pP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Clear information about the environmental impact of using Life Carrier.</a:t>
            </a:r>
          </a:p>
          <a:p>
            <a:pPr algn="l" marL="487121" indent="-243561" lvl="1">
              <a:lnSpc>
                <a:spcPts val="3158"/>
              </a:lnSpc>
              <a:buAutoNum type="arabicPeriod" startAt="1"/>
            </a:pPr>
            <a:r>
              <a:rPr lang="en-US" b="true" sz="2256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Informational Videos:</a:t>
            </a:r>
          </a:p>
          <a:p>
            <a:pPr algn="l" marL="974243" indent="-324748" lvl="2">
              <a:lnSpc>
                <a:spcPts val="3158"/>
              </a:lnSpc>
              <a:buFont typeface="Arial"/>
              <a:buChar char="⚬"/>
            </a:pP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Short videos showcasing the product in action (e.g., tutorials, customer reviews).</a:t>
            </a:r>
          </a:p>
          <a:p>
            <a:pPr algn="l" marL="974243" indent="-324748" lvl="2">
              <a:lnSpc>
                <a:spcPts val="3158"/>
              </a:lnSpc>
              <a:buFont typeface="Arial"/>
              <a:buChar char="⚬"/>
            </a:pP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Embedded video showing how the tray decomposes and benefits the soil.</a:t>
            </a:r>
          </a:p>
          <a:p>
            <a:pPr algn="l" marL="487121" indent="-243561" lvl="1">
              <a:lnSpc>
                <a:spcPts val="3158"/>
              </a:lnSpc>
              <a:buAutoNum type="arabicPeriod" startAt="1"/>
            </a:pPr>
            <a:r>
              <a:rPr lang="en-US" b="true" sz="2256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Virtual Reality (VR) Section</a:t>
            </a: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</a:p>
          <a:p>
            <a:pPr algn="l" marL="974243" indent="-324748" lvl="2">
              <a:lnSpc>
                <a:spcPts val="3158"/>
              </a:lnSpc>
              <a:buFont typeface="Arial"/>
              <a:buChar char="⚬"/>
            </a:pP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Users can engage in a VR experience to visualize the impact of deforestation and how Life Carrier contributes to a greener planet.</a:t>
            </a:r>
          </a:p>
          <a:p>
            <a:pPr algn="l" marL="974243" indent="-324748" lvl="2">
              <a:lnSpc>
                <a:spcPts val="3158"/>
              </a:lnSpc>
              <a:buFont typeface="Arial"/>
              <a:buChar char="⚬"/>
            </a:pP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“Future without trees” effect shown in the AR mode (as shown in the QR experience).</a:t>
            </a:r>
          </a:p>
          <a:p>
            <a:pPr algn="l" marL="487121" indent="-243561" lvl="1">
              <a:lnSpc>
                <a:spcPts val="3158"/>
              </a:lnSpc>
              <a:buAutoNum type="arabicPeriod" startAt="1"/>
            </a:pPr>
            <a:r>
              <a:rPr lang="en-US" b="true" sz="2256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QR Code Integration:</a:t>
            </a:r>
          </a:p>
          <a:p>
            <a:pPr algn="l" marL="974243" indent="-324748" lvl="2">
              <a:lnSpc>
                <a:spcPts val="3158"/>
              </a:lnSpc>
              <a:buFont typeface="Arial"/>
              <a:buChar char="⚬"/>
            </a:pP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prominent QR code that, when scanned, allows users to see augmented reality visuals of their surroundings in 50 years without trees. The camera captures the environment in real-time, overlaying the dystopian view of deforestation.</a:t>
            </a:r>
          </a:p>
          <a:p>
            <a:pPr algn="l" marL="974243" indent="-324748" lvl="2">
              <a:lnSpc>
                <a:spcPts val="3158"/>
              </a:lnSpc>
              <a:buFont typeface="Arial"/>
              <a:buChar char="⚬"/>
            </a:pP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Interactive and impactful experience encouraging users to take action by buying the product.</a:t>
            </a:r>
          </a:p>
          <a:p>
            <a:pPr algn="l" marL="487121" indent="-243561" lvl="1">
              <a:lnSpc>
                <a:spcPts val="3158"/>
              </a:lnSpc>
              <a:buAutoNum type="arabicPeriod" startAt="1"/>
            </a:pPr>
            <a:r>
              <a:rPr lang="en-US" b="true" sz="2256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E-commerce Platform:</a:t>
            </a:r>
          </a:p>
          <a:p>
            <a:pPr algn="l" marL="974243" indent="-324748" lvl="2">
              <a:lnSpc>
                <a:spcPts val="3158"/>
              </a:lnSpc>
              <a:buFont typeface="Arial"/>
              <a:buChar char="⚬"/>
            </a:pP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User-friendly navigation with options for payment, tracking orders, and exploring other eco-friendly gardening products.</a:t>
            </a:r>
          </a:p>
          <a:p>
            <a:pPr algn="l" marL="974243" indent="-324748" lvl="2">
              <a:lnSpc>
                <a:spcPts val="3158"/>
              </a:lnSpc>
              <a:spcBef>
                <a:spcPct val="0"/>
              </a:spcBef>
              <a:buFont typeface="Arial"/>
              <a:buChar char="⚬"/>
            </a:pPr>
            <a:r>
              <a:rPr lang="en-US" sz="225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Offers discounts and subscription options for customers buying in bulk for schools, nurseries, or reforestation projects.</a:t>
            </a:r>
          </a:p>
          <a:p>
            <a:pPr algn="l">
              <a:lnSpc>
                <a:spcPts val="31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42" t="0" r="0" b="-1043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356594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3" y="0"/>
                </a:lnTo>
                <a:lnTo>
                  <a:pt x="4757813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49762" y="-4650415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318032" y="844282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7" y="0"/>
                </a:lnTo>
                <a:lnTo>
                  <a:pt x="7467517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17948" y="8442824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6" y="0"/>
                </a:lnTo>
                <a:lnTo>
                  <a:pt x="318944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76775" y="417657"/>
            <a:ext cx="9451686" cy="9451686"/>
          </a:xfrm>
          <a:custGeom>
            <a:avLst/>
            <a:gdLst/>
            <a:ahLst/>
            <a:cxnLst/>
            <a:rect r="r" b="b" t="t" l="l"/>
            <a:pathLst>
              <a:path h="9451686" w="9451686">
                <a:moveTo>
                  <a:pt x="0" y="0"/>
                </a:moveTo>
                <a:lnTo>
                  <a:pt x="9451686" y="0"/>
                </a:lnTo>
                <a:lnTo>
                  <a:pt x="9451686" y="9451686"/>
                </a:lnTo>
                <a:lnTo>
                  <a:pt x="0" y="9451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12025" y="761816"/>
            <a:ext cx="4812983" cy="8575471"/>
          </a:xfrm>
          <a:custGeom>
            <a:avLst/>
            <a:gdLst/>
            <a:ahLst/>
            <a:cxnLst/>
            <a:rect r="r" b="b" t="t" l="l"/>
            <a:pathLst>
              <a:path h="8575471" w="4812983">
                <a:moveTo>
                  <a:pt x="0" y="0"/>
                </a:moveTo>
                <a:lnTo>
                  <a:pt x="4812983" y="0"/>
                </a:lnTo>
                <a:lnTo>
                  <a:pt x="4812983" y="8575471"/>
                </a:lnTo>
                <a:lnTo>
                  <a:pt x="0" y="85754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72091" y="1581440"/>
            <a:ext cx="13412898" cy="3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BIG IDEAS</a:t>
            </a:r>
          </a:p>
          <a:p>
            <a:pPr algn="ctr">
              <a:lnSpc>
                <a:spcPts val="12177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9394947" y="3390497"/>
            <a:ext cx="7634796" cy="5867803"/>
            <a:chOff x="0" y="0"/>
            <a:chExt cx="2010811" cy="15454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10811" cy="1545430"/>
            </a:xfrm>
            <a:custGeom>
              <a:avLst/>
              <a:gdLst/>
              <a:ahLst/>
              <a:cxnLst/>
              <a:rect r="r" b="b" t="t" l="l"/>
              <a:pathLst>
                <a:path h="1545430" w="2010811">
                  <a:moveTo>
                    <a:pt x="51716" y="0"/>
                  </a:moveTo>
                  <a:lnTo>
                    <a:pt x="1959095" y="0"/>
                  </a:lnTo>
                  <a:cubicBezTo>
                    <a:pt x="1972811" y="0"/>
                    <a:pt x="1985965" y="5449"/>
                    <a:pt x="1995663" y="15147"/>
                  </a:cubicBezTo>
                  <a:cubicBezTo>
                    <a:pt x="2005362" y="24846"/>
                    <a:pt x="2010811" y="38000"/>
                    <a:pt x="2010811" y="51716"/>
                  </a:cubicBezTo>
                  <a:lnTo>
                    <a:pt x="2010811" y="1493714"/>
                  </a:lnTo>
                  <a:cubicBezTo>
                    <a:pt x="2010811" y="1507430"/>
                    <a:pt x="2005362" y="1520584"/>
                    <a:pt x="1995663" y="1530282"/>
                  </a:cubicBezTo>
                  <a:cubicBezTo>
                    <a:pt x="1985965" y="1539981"/>
                    <a:pt x="1972811" y="1545430"/>
                    <a:pt x="1959095" y="1545430"/>
                  </a:cubicBezTo>
                  <a:lnTo>
                    <a:pt x="51716" y="1545430"/>
                  </a:lnTo>
                  <a:cubicBezTo>
                    <a:pt x="38000" y="1545430"/>
                    <a:pt x="24846" y="1539981"/>
                    <a:pt x="15147" y="1530282"/>
                  </a:cubicBezTo>
                  <a:cubicBezTo>
                    <a:pt x="5449" y="1520584"/>
                    <a:pt x="0" y="1507430"/>
                    <a:pt x="0" y="1493714"/>
                  </a:cubicBezTo>
                  <a:lnTo>
                    <a:pt x="0" y="51716"/>
                  </a:lnTo>
                  <a:cubicBezTo>
                    <a:pt x="0" y="38000"/>
                    <a:pt x="5449" y="24846"/>
                    <a:pt x="15147" y="15147"/>
                  </a:cubicBezTo>
                  <a:cubicBezTo>
                    <a:pt x="24846" y="5449"/>
                    <a:pt x="38000" y="0"/>
                    <a:pt x="51716" y="0"/>
                  </a:cubicBezTo>
                  <a:close/>
                </a:path>
              </a:pathLst>
            </a:custGeom>
            <a:solidFill>
              <a:srgbClr val="42784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010811" cy="1593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1904" y="3390497"/>
            <a:ext cx="7634796" cy="5867803"/>
            <a:chOff x="0" y="0"/>
            <a:chExt cx="2010811" cy="15454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10811" cy="1545430"/>
            </a:xfrm>
            <a:custGeom>
              <a:avLst/>
              <a:gdLst/>
              <a:ahLst/>
              <a:cxnLst/>
              <a:rect r="r" b="b" t="t" l="l"/>
              <a:pathLst>
                <a:path h="1545430" w="2010811">
                  <a:moveTo>
                    <a:pt x="51716" y="0"/>
                  </a:moveTo>
                  <a:lnTo>
                    <a:pt x="1959095" y="0"/>
                  </a:lnTo>
                  <a:cubicBezTo>
                    <a:pt x="1972811" y="0"/>
                    <a:pt x="1985965" y="5449"/>
                    <a:pt x="1995663" y="15147"/>
                  </a:cubicBezTo>
                  <a:cubicBezTo>
                    <a:pt x="2005362" y="24846"/>
                    <a:pt x="2010811" y="38000"/>
                    <a:pt x="2010811" y="51716"/>
                  </a:cubicBezTo>
                  <a:lnTo>
                    <a:pt x="2010811" y="1493714"/>
                  </a:lnTo>
                  <a:cubicBezTo>
                    <a:pt x="2010811" y="1507430"/>
                    <a:pt x="2005362" y="1520584"/>
                    <a:pt x="1995663" y="1530282"/>
                  </a:cubicBezTo>
                  <a:cubicBezTo>
                    <a:pt x="1985965" y="1539981"/>
                    <a:pt x="1972811" y="1545430"/>
                    <a:pt x="1959095" y="1545430"/>
                  </a:cubicBezTo>
                  <a:lnTo>
                    <a:pt x="51716" y="1545430"/>
                  </a:lnTo>
                  <a:cubicBezTo>
                    <a:pt x="38000" y="1545430"/>
                    <a:pt x="24846" y="1539981"/>
                    <a:pt x="15147" y="1530282"/>
                  </a:cubicBezTo>
                  <a:cubicBezTo>
                    <a:pt x="5449" y="1520584"/>
                    <a:pt x="0" y="1507430"/>
                    <a:pt x="0" y="1493714"/>
                  </a:cubicBezTo>
                  <a:lnTo>
                    <a:pt x="0" y="51716"/>
                  </a:lnTo>
                  <a:cubicBezTo>
                    <a:pt x="0" y="38000"/>
                    <a:pt x="5449" y="24846"/>
                    <a:pt x="15147" y="15147"/>
                  </a:cubicBezTo>
                  <a:cubicBezTo>
                    <a:pt x="24846" y="5449"/>
                    <a:pt x="38000" y="0"/>
                    <a:pt x="51716" y="0"/>
                  </a:cubicBezTo>
                  <a:close/>
                </a:path>
              </a:pathLst>
            </a:custGeom>
            <a:solidFill>
              <a:srgbClr val="42784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010811" cy="1593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594545" y="3893615"/>
            <a:ext cx="7664755" cy="511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8"/>
              </a:lnSpc>
            </a:pPr>
            <a:r>
              <a:rPr lang="en-US" sz="32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2.Eco-Champions Club:</a:t>
            </a:r>
          </a:p>
          <a:p>
            <a:pPr algn="l" marL="1408939" indent="-469646" lvl="2">
              <a:lnSpc>
                <a:spcPts val="4568"/>
              </a:lnSpc>
              <a:buFont typeface="Arial"/>
              <a:buChar char="⚬"/>
            </a:pPr>
            <a:r>
              <a:rPr lang="en-US" b="true" sz="32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Reward loyal customers with exclusive discounts and eco-gardening tips.</a:t>
            </a:r>
          </a:p>
          <a:p>
            <a:pPr algn="l" marL="1408939" indent="-469646" lvl="2">
              <a:lnSpc>
                <a:spcPts val="4568"/>
              </a:lnSpc>
              <a:buFont typeface="Arial"/>
              <a:buChar char="⚬"/>
            </a:pPr>
            <a:r>
              <a:rPr lang="en-US" b="true" sz="32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an online community where customers can exchange gardening advice and stories.</a:t>
            </a:r>
          </a:p>
          <a:p>
            <a:pPr algn="l">
              <a:lnSpc>
                <a:spcPts val="456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81393" y="3397741"/>
            <a:ext cx="7706269" cy="611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5"/>
              </a:lnSpc>
            </a:pPr>
          </a:p>
          <a:p>
            <a:pPr algn="l" marL="688581" indent="-344290" lvl="1">
              <a:lnSpc>
                <a:spcPts val="4465"/>
              </a:lnSpc>
              <a:buAutoNum type="arabicPeriod" startAt="1"/>
            </a:pPr>
            <a:r>
              <a:rPr lang="en-US" b="true" sz="318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Plant-an</a:t>
            </a:r>
            <a:r>
              <a:rPr lang="en-US" b="true" sz="318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d-Grow Campaign:</a:t>
            </a:r>
          </a:p>
          <a:p>
            <a:pPr algn="l" marL="1377162" indent="-459054" lvl="2">
              <a:lnSpc>
                <a:spcPts val="4465"/>
              </a:lnSpc>
              <a:buFont typeface="Arial"/>
              <a:buChar char="⚬"/>
            </a:pPr>
            <a:r>
              <a:rPr lang="en-US" b="true" sz="318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Encourage users to participate in the "1 Million Plants Challenge."</a:t>
            </a:r>
          </a:p>
          <a:p>
            <a:pPr algn="l" marL="1377162" indent="-459054" lvl="2">
              <a:lnSpc>
                <a:spcPts val="4465"/>
              </a:lnSpc>
              <a:buFont typeface="Arial"/>
              <a:buChar char="⚬"/>
            </a:pPr>
            <a:r>
              <a:rPr lang="en-US" b="true" sz="318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Participants share photos of their planting journeys using the Life Carrier tray, tagging #GrowWithLifeCarrier.</a:t>
            </a:r>
          </a:p>
          <a:p>
            <a:pPr algn="l">
              <a:lnSpc>
                <a:spcPts val="4465"/>
              </a:lnSpc>
            </a:pPr>
          </a:p>
          <a:p>
            <a:pPr algn="l">
              <a:lnSpc>
                <a:spcPts val="4465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91649" y="3707970"/>
            <a:ext cx="7780026" cy="7780026"/>
          </a:xfrm>
          <a:custGeom>
            <a:avLst/>
            <a:gdLst/>
            <a:ahLst/>
            <a:cxnLst/>
            <a:rect r="r" b="b" t="t" l="l"/>
            <a:pathLst>
              <a:path h="7780026" w="7780026">
                <a:moveTo>
                  <a:pt x="0" y="0"/>
                </a:moveTo>
                <a:lnTo>
                  <a:pt x="7780027" y="0"/>
                </a:lnTo>
                <a:lnTo>
                  <a:pt x="7780027" y="7780026"/>
                </a:lnTo>
                <a:lnTo>
                  <a:pt x="0" y="7780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2056" y="1501946"/>
            <a:ext cx="13412898" cy="3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BIG IDEAS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36101" y="3065854"/>
            <a:ext cx="16554779" cy="293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414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Marketing Campaign: "Mark Your Milestone" with Life Carrier</a:t>
            </a:r>
          </a:p>
          <a:p>
            <a:pPr algn="l">
              <a:lnSpc>
                <a:spcPts val="3380"/>
              </a:lnSpc>
            </a:pPr>
            <a:r>
              <a:rPr lang="en-US" sz="2414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The "Mark Your Milestone" campaign by Life Carrier aims to celebrate significant life events—such as graduations, engagements, births, new jobs, and more—by encouraging customers to commemorate these moments with a special collection of flowering and fruiting plants. Each plant serves as a living reminder of these milestones, allowing consumers to watch their memories grow alongside their plants.</a:t>
            </a: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36101" y="5964858"/>
            <a:ext cx="10842688" cy="42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5"/>
              </a:lnSpc>
              <a:spcBef>
                <a:spcPct val="0"/>
              </a:spcBef>
            </a:pPr>
            <a:r>
              <a:rPr lang="en-US" sz="2017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aim of this campaign is to allow the customers to have a deeper emotional connection with their plants and Life carrier, making it a perfect gifting option for your loved ones.</a:t>
            </a:r>
          </a:p>
          <a:p>
            <a:pPr algn="just">
              <a:lnSpc>
                <a:spcPts val="2825"/>
              </a:lnSpc>
              <a:spcBef>
                <a:spcPct val="0"/>
              </a:spcBef>
            </a:pPr>
            <a:r>
              <a:rPr lang="en-US" sz="2017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Encourage users to share their milestone moments with Life Carrier plants using the campaign hashtag #GrowYourMilestone. This user-generated content (UGC) will create a community of shared experiences, where customers can post photos of their plants alongside their milestones</a:t>
            </a:r>
          </a:p>
          <a:p>
            <a:pPr algn="just">
              <a:lnSpc>
                <a:spcPts val="2825"/>
              </a:lnSpc>
              <a:spcBef>
                <a:spcPct val="0"/>
              </a:spcBef>
            </a:pPr>
            <a:r>
              <a:rPr lang="en-US" sz="2017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"Mark Your Milestone" campaign , completely changes the way we view plants in gifting, promoting a culture where individuals would grow past overconsumption and choose more memorable, personal and sustainable gifts like their favorite flowering plant for their loved ones. In-home gardening becomes a family bonding activity where families come together to plant their new milestone.</a:t>
            </a:r>
          </a:p>
          <a:p>
            <a:pPr algn="just">
              <a:lnSpc>
                <a:spcPts val="2825"/>
              </a:lnSpc>
              <a:spcBef>
                <a:spcPct val="0"/>
              </a:spcBef>
            </a:pPr>
          </a:p>
          <a:p>
            <a:pPr algn="just">
              <a:lnSpc>
                <a:spcPts val="28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91649" y="3707970"/>
            <a:ext cx="7780026" cy="7780026"/>
          </a:xfrm>
          <a:custGeom>
            <a:avLst/>
            <a:gdLst/>
            <a:ahLst/>
            <a:cxnLst/>
            <a:rect r="r" b="b" t="t" l="l"/>
            <a:pathLst>
              <a:path h="7780026" w="7780026">
                <a:moveTo>
                  <a:pt x="0" y="0"/>
                </a:moveTo>
                <a:lnTo>
                  <a:pt x="7780027" y="0"/>
                </a:lnTo>
                <a:lnTo>
                  <a:pt x="7780027" y="7780026"/>
                </a:lnTo>
                <a:lnTo>
                  <a:pt x="0" y="7780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22056" y="1501946"/>
            <a:ext cx="13412898" cy="3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BIG IDEAS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91810" y="3232314"/>
            <a:ext cx="16324773" cy="398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8"/>
              </a:lnSpc>
            </a:pPr>
            <a:r>
              <a:rPr lang="en-US" sz="3262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Collaboration with Afforest -join forces to promote sustainable gardening and home forestation, leveraging each brand's strengths to amplify their shared vision of a greener planet. This partnership will provide consumers with tools and knowledge to create thriving mini-forests and sustainable gardens at home.</a:t>
            </a:r>
          </a:p>
          <a:p>
            <a:pPr algn="l">
              <a:lnSpc>
                <a:spcPts val="4568"/>
              </a:lnSpc>
            </a:pPr>
          </a:p>
          <a:p>
            <a:pPr algn="l">
              <a:lnSpc>
                <a:spcPts val="4568"/>
              </a:lnSpc>
            </a:pPr>
          </a:p>
          <a:p>
            <a:pPr algn="l">
              <a:lnSpc>
                <a:spcPts val="456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91810" y="6097883"/>
            <a:ext cx="10730166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"My Mini Forest Starter Kit" featuring biodegradable trays, native plant seeds, and step-by-step guides to growing mini-forests. A success story could highlight a family transforming their backyard into a biodiversity-rich haven with Afforest's guidance and Life Carrier's tools.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Together, Life Carrier and Afforest inspire a shared journey toward a greener planet.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53041" y="425735"/>
            <a:ext cx="13412898" cy="457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WHY LIFE CARRIER WILL SUCCEED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564437" y="3616427"/>
            <a:ext cx="14349175" cy="539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6E482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Reasons for Success:</a:t>
            </a:r>
          </a:p>
          <a:p>
            <a:pPr algn="l" marL="658925" indent="-329462" lvl="1">
              <a:lnSpc>
                <a:spcPts val="4272"/>
              </a:lnSpc>
              <a:buAutoNum type="arabicPeriod" startAt="1"/>
            </a:pPr>
            <a:r>
              <a:rPr lang="en-US" sz="3051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Addresses a Clear Need: Rising demand for eco-friendly gardening products.</a:t>
            </a:r>
          </a:p>
          <a:p>
            <a:pPr algn="l" marL="658925" indent="-329462" lvl="1">
              <a:lnSpc>
                <a:spcPts val="4272"/>
              </a:lnSpc>
              <a:buAutoNum type="arabicPeriod" startAt="1"/>
            </a:pPr>
            <a:r>
              <a:rPr lang="en-US" sz="3051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Sustainable and Practical: Combines environmental benefits with ease of use and affordability.</a:t>
            </a:r>
          </a:p>
          <a:p>
            <a:pPr algn="l" marL="658925" indent="-329462" lvl="1">
              <a:lnSpc>
                <a:spcPts val="4272"/>
              </a:lnSpc>
              <a:buAutoNum type="arabicPeriod" startAt="1"/>
            </a:pPr>
            <a:r>
              <a:rPr lang="en-US" sz="3051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Strategic Digital Marketing: Leverages influencer partnerships, SEO, and interactive campaigns to reach the target audience.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6E482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Closing Statement:</a:t>
            </a:r>
          </a:p>
          <a:p>
            <a:pPr algn="l">
              <a:lnSpc>
                <a:spcPts val="4272"/>
              </a:lnSpc>
            </a:pPr>
            <a:r>
              <a:rPr lang="en-US" sz="3051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"Life Carrier: The eco-friendly revolution your garden needs. Join us in nurturing life, naturally!"</a:t>
            </a:r>
          </a:p>
          <a:p>
            <a:pPr algn="l">
              <a:lnSpc>
                <a:spcPts val="42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52963" y="2922753"/>
            <a:ext cx="13210920" cy="5002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4"/>
              </a:lnSpc>
            </a:pPr>
            <a:r>
              <a:rPr lang="en-US" sz="18172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370328" y="9659314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4"/>
                </a:lnTo>
                <a:lnTo>
                  <a:pt x="0" y="3303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91139" y="8975042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3" y="0"/>
                </a:lnTo>
                <a:lnTo>
                  <a:pt x="2840503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869924" y="-3238732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218686" y="8353166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409397" y="8802329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0871" y="2241989"/>
            <a:ext cx="11253579" cy="799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3"/>
              </a:lnSpc>
            </a:pPr>
            <a:r>
              <a:rPr lang="en-US" sz="2974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is Life Carrier?</a:t>
            </a:r>
          </a:p>
          <a:p>
            <a:pPr algn="l" marL="642131" indent="-321066" lvl="1">
              <a:lnSpc>
                <a:spcPts val="4163"/>
              </a:lnSpc>
              <a:buFont typeface="Arial"/>
              <a:buChar char="•"/>
            </a:pPr>
            <a:r>
              <a:rPr lang="en-US" sz="2974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Life Carrier is an eco-friendly seed starter tray that simplifies planting while contributing to sustainability and plant health.</a:t>
            </a:r>
          </a:p>
          <a:p>
            <a:pPr algn="l" marL="642131" indent="-321066" lvl="1">
              <a:lnSpc>
                <a:spcPts val="4163"/>
              </a:lnSpc>
              <a:buFont typeface="Arial"/>
              <a:buChar char="•"/>
            </a:pPr>
            <a:r>
              <a:rPr lang="en-US" b="true" sz="2974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Material:</a:t>
            </a:r>
            <a:r>
              <a:rPr lang="en-US" sz="2974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Made from natural plant fibers, grasses, and biodegradable materials, which break down in the soil, enriching it with organic matter.</a:t>
            </a:r>
          </a:p>
          <a:p>
            <a:pPr algn="l" marL="642131" indent="-321066" lvl="1">
              <a:lnSpc>
                <a:spcPts val="4163"/>
              </a:lnSpc>
              <a:buFont typeface="Arial"/>
              <a:buChar char="•"/>
            </a:pPr>
            <a:r>
              <a:rPr lang="en-US" b="true" sz="2974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to Use:</a:t>
            </a:r>
            <a:r>
              <a:rPr lang="en-US" sz="2974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Simply place the tray in a pot or directly on soil, plant the seeds, and water. The tray will decompose naturally, adding essential nutrients to the soil.</a:t>
            </a:r>
          </a:p>
          <a:p>
            <a:pPr algn="l" marL="642131" indent="-321066" lvl="1">
              <a:lnSpc>
                <a:spcPts val="4163"/>
              </a:lnSpc>
              <a:buFont typeface="Arial"/>
              <a:buChar char="•"/>
            </a:pPr>
            <a:r>
              <a:rPr lang="en-US" b="true" sz="2974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Impact:</a:t>
            </a:r>
          </a:p>
          <a:p>
            <a:pPr algn="l" marL="1284263" indent="-428088" lvl="2">
              <a:lnSpc>
                <a:spcPts val="4163"/>
              </a:lnSpc>
              <a:buFont typeface="Arial"/>
              <a:buChar char="⚬"/>
            </a:pPr>
            <a:r>
              <a:rPr lang="en-US" sz="2974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Reduces the use of plastic seed trays.</a:t>
            </a:r>
          </a:p>
          <a:p>
            <a:pPr algn="l" marL="1284263" indent="-428088" lvl="2">
              <a:lnSpc>
                <a:spcPts val="4163"/>
              </a:lnSpc>
              <a:buFont typeface="Arial"/>
              <a:buChar char="⚬"/>
            </a:pPr>
            <a:r>
              <a:rPr lang="en-US" sz="2974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Contributes to healthier soil ecosystems.</a:t>
            </a:r>
          </a:p>
          <a:p>
            <a:pPr algn="l" marL="1284263" indent="-428088" lvl="2">
              <a:lnSpc>
                <a:spcPts val="4163"/>
              </a:lnSpc>
              <a:buFont typeface="Arial"/>
              <a:buChar char="⚬"/>
            </a:pPr>
            <a:r>
              <a:rPr lang="en-US" sz="2974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Encourages sustainable practices in gardening and agriculture.</a:t>
            </a:r>
          </a:p>
          <a:p>
            <a:pPr algn="l">
              <a:lnSpc>
                <a:spcPts val="416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81099" y="48519"/>
            <a:ext cx="9407214" cy="141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3"/>
              </a:lnSpc>
              <a:spcBef>
                <a:spcPct val="0"/>
              </a:spcBef>
            </a:pPr>
            <a:r>
              <a:rPr lang="en-US" b="true" sz="8252" spc="-676" u="sng">
                <a:solidFill>
                  <a:srgbClr val="A4835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Product Description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480000">
            <a:off x="12622708" y="2032505"/>
            <a:ext cx="4676847" cy="4767300"/>
          </a:xfrm>
          <a:custGeom>
            <a:avLst/>
            <a:gdLst/>
            <a:ahLst/>
            <a:cxnLst/>
            <a:rect r="r" b="b" t="t" l="l"/>
            <a:pathLst>
              <a:path h="4767300" w="4676847">
                <a:moveTo>
                  <a:pt x="589263" y="0"/>
                </a:moveTo>
                <a:lnTo>
                  <a:pt x="4676846" y="574473"/>
                </a:lnTo>
                <a:lnTo>
                  <a:pt x="4087583" y="4767300"/>
                </a:lnTo>
                <a:lnTo>
                  <a:pt x="0" y="4192828"/>
                </a:lnTo>
                <a:lnTo>
                  <a:pt x="589263" y="0"/>
                </a:lnTo>
                <a:close/>
              </a:path>
            </a:pathLst>
          </a:custGeom>
          <a:blipFill>
            <a:blip r:embed="rId10"/>
            <a:stretch>
              <a:fillRect l="0" t="-25671" r="-17552" b="-2809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98299" y="3819345"/>
            <a:ext cx="7780026" cy="7780026"/>
          </a:xfrm>
          <a:custGeom>
            <a:avLst/>
            <a:gdLst/>
            <a:ahLst/>
            <a:cxnLst/>
            <a:rect r="r" b="b" t="t" l="l"/>
            <a:pathLst>
              <a:path h="7780026" w="7780026">
                <a:moveTo>
                  <a:pt x="0" y="0"/>
                </a:moveTo>
                <a:lnTo>
                  <a:pt x="7780026" y="0"/>
                </a:lnTo>
                <a:lnTo>
                  <a:pt x="7780026" y="7780026"/>
                </a:lnTo>
                <a:lnTo>
                  <a:pt x="0" y="77800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014476" y="7744747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7" y="0"/>
                </a:lnTo>
                <a:lnTo>
                  <a:pt x="7467517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823686" y="853704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6" y="0"/>
                </a:lnTo>
                <a:lnTo>
                  <a:pt x="318944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4475" y="12237"/>
            <a:ext cx="15782746" cy="457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WHY THE NAME LIFE CARRIER? LOGO &amp; TAGLINE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08585" y="3248491"/>
            <a:ext cx="10656084" cy="641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235" indent="-304617" lvl="1">
              <a:lnSpc>
                <a:spcPts val="3950"/>
              </a:lnSpc>
              <a:buFont typeface="Arial"/>
              <a:buChar char="•"/>
            </a:pPr>
            <a:r>
              <a:rPr lang="en-US" b="true" sz="282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Why Life Carrier?</a:t>
            </a:r>
          </a:p>
          <a:p>
            <a:pPr algn="l" marL="609235" indent="-304617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name signifies the product's role in nurturing young plants by carrying life in its early stages.</a:t>
            </a:r>
          </a:p>
          <a:p>
            <a:pPr algn="l" marL="609235" indent="-304617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 emphasizes portability, simplicity, and sustainability for urban gardeners and eco-conscious consumers.</a:t>
            </a:r>
          </a:p>
          <a:p>
            <a:pPr algn="l" marL="609235" indent="-304617" lvl="1">
              <a:lnSpc>
                <a:spcPts val="3950"/>
              </a:lnSpc>
              <a:buFont typeface="Arial"/>
              <a:buChar char="•"/>
            </a:pPr>
            <a:r>
              <a:rPr lang="en-US" b="true" sz="282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Logo Description:</a:t>
            </a:r>
          </a:p>
          <a:p>
            <a:pPr algn="l" marL="609235" indent="-304617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 abstract icon representing a sprouting plant emerging from a square base, symbolizing the tray.</a:t>
            </a:r>
          </a:p>
          <a:p>
            <a:pPr algn="l" marL="609235" indent="-304617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monochromatic green palette to reinforce eco-friendliness and sustainability.</a:t>
            </a:r>
          </a:p>
          <a:p>
            <a:pPr algn="l" marL="609235" indent="-304617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Clean, bold sans-serif font for "Life Carrier," reflecting modernity and simplicity.</a:t>
            </a:r>
          </a:p>
          <a:p>
            <a:pPr algn="l" marL="609235" indent="-304617" lvl="1">
              <a:lnSpc>
                <a:spcPts val="3950"/>
              </a:lnSpc>
              <a:buFont typeface="Arial"/>
              <a:buChar char="•"/>
            </a:pPr>
            <a:r>
              <a:rPr lang="en-US" b="true" sz="282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Tagline - "Nurturing Life, Naturally.</a:t>
            </a:r>
            <a:r>
              <a:rPr lang="en-US" sz="2821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329284" y="3632232"/>
            <a:ext cx="4700460" cy="4810592"/>
            <a:chOff x="0" y="0"/>
            <a:chExt cx="1237981" cy="12669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7981" cy="1266987"/>
            </a:xfrm>
            <a:custGeom>
              <a:avLst/>
              <a:gdLst/>
              <a:ahLst/>
              <a:cxnLst/>
              <a:rect r="r" b="b" t="t" l="l"/>
              <a:pathLst>
                <a:path h="1266987" w="1237981">
                  <a:moveTo>
                    <a:pt x="84000" y="0"/>
                  </a:moveTo>
                  <a:lnTo>
                    <a:pt x="1153981" y="0"/>
                  </a:lnTo>
                  <a:cubicBezTo>
                    <a:pt x="1176259" y="0"/>
                    <a:pt x="1197625" y="8850"/>
                    <a:pt x="1213378" y="24603"/>
                  </a:cubicBezTo>
                  <a:cubicBezTo>
                    <a:pt x="1229131" y="40356"/>
                    <a:pt x="1237981" y="61722"/>
                    <a:pt x="1237981" y="84000"/>
                  </a:cubicBezTo>
                  <a:lnTo>
                    <a:pt x="1237981" y="1182987"/>
                  </a:lnTo>
                  <a:cubicBezTo>
                    <a:pt x="1237981" y="1205265"/>
                    <a:pt x="1229131" y="1226631"/>
                    <a:pt x="1213378" y="1242384"/>
                  </a:cubicBezTo>
                  <a:cubicBezTo>
                    <a:pt x="1197625" y="1258137"/>
                    <a:pt x="1176259" y="1266987"/>
                    <a:pt x="1153981" y="1266987"/>
                  </a:cubicBezTo>
                  <a:lnTo>
                    <a:pt x="84000" y="1266987"/>
                  </a:lnTo>
                  <a:cubicBezTo>
                    <a:pt x="61722" y="1266987"/>
                    <a:pt x="40356" y="1258137"/>
                    <a:pt x="24603" y="1242384"/>
                  </a:cubicBezTo>
                  <a:cubicBezTo>
                    <a:pt x="8850" y="1226631"/>
                    <a:pt x="0" y="1205265"/>
                    <a:pt x="0" y="1182987"/>
                  </a:cubicBezTo>
                  <a:lnTo>
                    <a:pt x="0" y="84000"/>
                  </a:lnTo>
                  <a:cubicBezTo>
                    <a:pt x="0" y="61722"/>
                    <a:pt x="8850" y="40356"/>
                    <a:pt x="24603" y="24603"/>
                  </a:cubicBezTo>
                  <a:cubicBezTo>
                    <a:pt x="40356" y="8850"/>
                    <a:pt x="61722" y="0"/>
                    <a:pt x="84000" y="0"/>
                  </a:cubicBezTo>
                  <a:close/>
                </a:path>
              </a:pathLst>
            </a:custGeom>
            <a:solidFill>
              <a:srgbClr val="F5F8F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85725"/>
              <a:ext cx="1237981" cy="1181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002794" y="1028700"/>
            <a:ext cx="5353439" cy="9547444"/>
          </a:xfrm>
          <a:custGeom>
            <a:avLst/>
            <a:gdLst/>
            <a:ahLst/>
            <a:cxnLst/>
            <a:rect r="r" b="b" t="t" l="l"/>
            <a:pathLst>
              <a:path h="9547444" w="5353439">
                <a:moveTo>
                  <a:pt x="0" y="0"/>
                </a:moveTo>
                <a:lnTo>
                  <a:pt x="5353439" y="0"/>
                </a:lnTo>
                <a:lnTo>
                  <a:pt x="5353439" y="9547444"/>
                </a:lnTo>
                <a:lnTo>
                  <a:pt x="0" y="95474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36826" y="565991"/>
            <a:ext cx="12569382" cy="303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WHY PEOPLE USE IT</a:t>
            </a:r>
          </a:p>
          <a:p>
            <a:pPr algn="l">
              <a:lnSpc>
                <a:spcPts val="1217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177999" y="2941255"/>
            <a:ext cx="16110001" cy="648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8"/>
              </a:lnSpc>
            </a:pPr>
            <a:r>
              <a:rPr lang="en-US" sz="3091" b="true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Benefits of Life Carrier:</a:t>
            </a:r>
          </a:p>
          <a:p>
            <a:pPr algn="l" marL="667526" indent="-333763" lvl="1">
              <a:lnSpc>
                <a:spcPts val="4328"/>
              </a:lnSpc>
              <a:buAutoNum type="arabicPeriod" startAt="1"/>
            </a:pPr>
            <a:r>
              <a:rPr lang="en-US" b="true" sz="3091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Sustainability</a:t>
            </a:r>
            <a:r>
              <a:rPr lang="en-US" sz="3091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3091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 Made from 100% biodegradable materials, it decomposes naturally, enhancing soil fertility.</a:t>
            </a:r>
          </a:p>
          <a:p>
            <a:pPr algn="l" marL="667526" indent="-333763" lvl="1">
              <a:lnSpc>
                <a:spcPts val="4328"/>
              </a:lnSpc>
              <a:buAutoNum type="arabicPeriod" startAt="1"/>
            </a:pPr>
            <a:r>
              <a:rPr lang="en-US" b="true" sz="3091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Convenience</a:t>
            </a:r>
            <a:r>
              <a:rPr lang="en-US" sz="3091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3091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 Simple to use – plant directly into the ground without tr</a:t>
            </a:r>
            <a:r>
              <a:rPr lang="en-US" sz="3091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an</a:t>
            </a:r>
            <a:r>
              <a:rPr lang="en-US" sz="3091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sferring</a:t>
            </a:r>
            <a:r>
              <a:rPr lang="en-US" sz="3091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91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seedlings.</a:t>
            </a:r>
          </a:p>
          <a:p>
            <a:pPr algn="l" marL="667526" indent="-333763" lvl="1">
              <a:lnSpc>
                <a:spcPts val="4328"/>
              </a:lnSpc>
              <a:buAutoNum type="arabicPeriod" startAt="1"/>
            </a:pPr>
            <a:r>
              <a:rPr lang="en-US" b="true" sz="3091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Environmental Impact</a:t>
            </a:r>
            <a:r>
              <a:rPr lang="en-US" sz="3091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: Reduces plastic waste and supports eco-friendly gardening practices.</a:t>
            </a:r>
          </a:p>
          <a:p>
            <a:pPr algn="l" marL="667526" indent="-333763" lvl="1">
              <a:lnSpc>
                <a:spcPts val="4328"/>
              </a:lnSpc>
              <a:buAutoNum type="arabicPeriod" startAt="1"/>
            </a:pPr>
            <a:r>
              <a:rPr lang="en-US" b="true" sz="3091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Cost-Effective:</a:t>
            </a:r>
            <a:r>
              <a:rPr lang="en-US" sz="3091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 An affordable alternative for gardeners and large-scale planting projects.</a:t>
            </a:r>
          </a:p>
          <a:p>
            <a:pPr algn="l" marL="667526" indent="-333763" lvl="1">
              <a:lnSpc>
                <a:spcPts val="4328"/>
              </a:lnSpc>
              <a:buAutoNum type="arabicPeriod" startAt="1"/>
            </a:pPr>
            <a:r>
              <a:rPr lang="en-US" b="true" sz="3091">
                <a:solidFill>
                  <a:srgbClr val="A483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Healthy Plant Growth</a:t>
            </a:r>
            <a:r>
              <a:rPr lang="en-US" sz="3091">
                <a:solidFill>
                  <a:srgbClr val="A4835C"/>
                </a:solidFill>
                <a:latin typeface="Canva Sans"/>
                <a:ea typeface="Canva Sans"/>
                <a:cs typeface="Canva Sans"/>
                <a:sym typeface="Canva Sans"/>
              </a:rPr>
              <a:t>: The tray prevents root damage, ensuring robust plant development.</a:t>
            </a:r>
          </a:p>
          <a:p>
            <a:pPr algn="l">
              <a:lnSpc>
                <a:spcPts val="432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272346" y="7826957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19770" y="8134507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6" y="0"/>
                </a:lnTo>
                <a:lnTo>
                  <a:pt x="318944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17384" y="517941"/>
            <a:ext cx="12670427" cy="457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BRAND POSITIONING STATEMENT</a:t>
            </a:r>
          </a:p>
          <a:p>
            <a:pPr algn="ctr">
              <a:lnSpc>
                <a:spcPts val="1217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876041" y="3486005"/>
            <a:ext cx="13418135" cy="635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Positioning Statement:</a:t>
            </a:r>
          </a:p>
          <a:p>
            <a:pPr algn="l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"Life Carrier empowers eco-conscious consumers to embrace sustainable planting with a biodegradable, nutrient-rich tray that nurtures life while protecting the planet."</a:t>
            </a:r>
          </a:p>
          <a:p>
            <a:pPr algn="l">
              <a:lnSpc>
                <a:spcPts val="4546"/>
              </a:lnSpc>
            </a:pPr>
            <a:r>
              <a:rPr lang="en-US" sz="3247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Elements of Positioning:</a:t>
            </a:r>
          </a:p>
          <a:p>
            <a:pPr algn="l" marL="701187" indent="-350594" lvl="1">
              <a:lnSpc>
                <a:spcPts val="4546"/>
              </a:lnSpc>
              <a:buAutoNum type="arabicPeriod" startAt="1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Eco-Friendliness: Highlights the sustainable materials and decomposing benefits.</a:t>
            </a:r>
          </a:p>
          <a:p>
            <a:pPr algn="l" marL="701187" indent="-350594" lvl="1">
              <a:lnSpc>
                <a:spcPts val="4546"/>
              </a:lnSpc>
              <a:buAutoNum type="arabicPeriod" startAt="1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Practicality: Focused on ease of use for gardeners and planters.</a:t>
            </a:r>
          </a:p>
          <a:p>
            <a:pPr algn="l" marL="701187" indent="-350594" lvl="1">
              <a:lnSpc>
                <a:spcPts val="4546"/>
              </a:lnSpc>
              <a:buAutoNum type="arabicPeriod" startAt="1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Environmental Contribution: Encourages responsible consumption by replacing plastic products.</a:t>
            </a:r>
          </a:p>
          <a:p>
            <a:pPr algn="l">
              <a:lnSpc>
                <a:spcPts val="454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733758" y="8278183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24791" y="1359554"/>
            <a:ext cx="13146306" cy="916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1"/>
              </a:lnSpc>
            </a:pPr>
            <a:r>
              <a:rPr lang="en-US" sz="6182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  4 Main Consumer Segments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157046" y="2752644"/>
            <a:ext cx="6562845" cy="1828375"/>
            <a:chOff x="0" y="0"/>
            <a:chExt cx="3058462" cy="8520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58463" cy="852072"/>
            </a:xfrm>
            <a:custGeom>
              <a:avLst/>
              <a:gdLst/>
              <a:ahLst/>
              <a:cxnLst/>
              <a:rect r="r" b="b" t="t" l="l"/>
              <a:pathLst>
                <a:path h="852072" w="3058463">
                  <a:moveTo>
                    <a:pt x="17695" y="0"/>
                  </a:moveTo>
                  <a:lnTo>
                    <a:pt x="3040768" y="0"/>
                  </a:lnTo>
                  <a:cubicBezTo>
                    <a:pt x="3045461" y="0"/>
                    <a:pt x="3049961" y="1864"/>
                    <a:pt x="3053280" y="5183"/>
                  </a:cubicBezTo>
                  <a:cubicBezTo>
                    <a:pt x="3056598" y="8501"/>
                    <a:pt x="3058463" y="13002"/>
                    <a:pt x="3058463" y="17695"/>
                  </a:cubicBezTo>
                  <a:lnTo>
                    <a:pt x="3058463" y="834377"/>
                  </a:lnTo>
                  <a:cubicBezTo>
                    <a:pt x="3058463" y="839070"/>
                    <a:pt x="3056598" y="843571"/>
                    <a:pt x="3053280" y="846889"/>
                  </a:cubicBezTo>
                  <a:cubicBezTo>
                    <a:pt x="3049961" y="850208"/>
                    <a:pt x="3045461" y="852072"/>
                    <a:pt x="3040768" y="852072"/>
                  </a:cubicBezTo>
                  <a:lnTo>
                    <a:pt x="17695" y="852072"/>
                  </a:lnTo>
                  <a:cubicBezTo>
                    <a:pt x="13002" y="852072"/>
                    <a:pt x="8501" y="850208"/>
                    <a:pt x="5183" y="846889"/>
                  </a:cubicBezTo>
                  <a:cubicBezTo>
                    <a:pt x="1864" y="843571"/>
                    <a:pt x="0" y="839070"/>
                    <a:pt x="0" y="834377"/>
                  </a:cubicBezTo>
                  <a:lnTo>
                    <a:pt x="0" y="17695"/>
                  </a:lnTo>
                  <a:cubicBezTo>
                    <a:pt x="0" y="13002"/>
                    <a:pt x="1864" y="8501"/>
                    <a:pt x="5183" y="5183"/>
                  </a:cubicBezTo>
                  <a:cubicBezTo>
                    <a:pt x="8501" y="1864"/>
                    <a:pt x="13002" y="0"/>
                    <a:pt x="17695" y="0"/>
                  </a:cubicBezTo>
                  <a:close/>
                </a:path>
              </a:pathLst>
            </a:custGeom>
            <a:solidFill>
              <a:srgbClr val="FBF6F1"/>
            </a:solidFill>
            <a:ln w="28575" cap="sq">
              <a:solidFill>
                <a:srgbClr val="F5F8F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3058462" cy="766347"/>
            </a:xfrm>
            <a:prstGeom prst="rect">
              <a:avLst/>
            </a:prstGeom>
          </p:spPr>
          <p:txBody>
            <a:bodyPr anchor="ctr" rtlCol="false" tIns="36491" lIns="36491" bIns="36491" rIns="36491"/>
            <a:lstStyle/>
            <a:p>
              <a:pPr algn="ctr">
                <a:lnSpc>
                  <a:spcPts val="192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594681" y="3323579"/>
            <a:ext cx="1605278" cy="84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6"/>
              </a:lnSpc>
            </a:pPr>
            <a:r>
              <a:rPr lang="en-US" sz="6464" spc="-530" b="true">
                <a:solidFill>
                  <a:srgbClr val="648E38"/>
                </a:solidFill>
                <a:latin typeface="Martel Bold"/>
                <a:ea typeface="Martel Bold"/>
                <a:cs typeface="Martel Bold"/>
                <a:sym typeface="Martel Bold"/>
              </a:rPr>
              <a:t>1.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18869" y="3106958"/>
            <a:ext cx="4201022" cy="67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7"/>
              </a:lnSpc>
            </a:pPr>
            <a:r>
              <a:rPr lang="en-US" b="true" sz="2005" spc="32">
                <a:solidFill>
                  <a:srgbClr val="648E3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Urban Gardeners</a:t>
            </a:r>
          </a:p>
          <a:p>
            <a:pPr algn="just" marL="0" indent="0" lvl="0">
              <a:lnSpc>
                <a:spcPts val="2707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2157046" y="5056354"/>
            <a:ext cx="6562845" cy="1811230"/>
            <a:chOff x="0" y="0"/>
            <a:chExt cx="3058462" cy="8440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58463" cy="844082"/>
            </a:xfrm>
            <a:custGeom>
              <a:avLst/>
              <a:gdLst/>
              <a:ahLst/>
              <a:cxnLst/>
              <a:rect r="r" b="b" t="t" l="l"/>
              <a:pathLst>
                <a:path h="844082" w="3058463">
                  <a:moveTo>
                    <a:pt x="17695" y="0"/>
                  </a:moveTo>
                  <a:lnTo>
                    <a:pt x="3040768" y="0"/>
                  </a:lnTo>
                  <a:cubicBezTo>
                    <a:pt x="3045461" y="0"/>
                    <a:pt x="3049961" y="1864"/>
                    <a:pt x="3053280" y="5183"/>
                  </a:cubicBezTo>
                  <a:cubicBezTo>
                    <a:pt x="3056598" y="8501"/>
                    <a:pt x="3058463" y="13002"/>
                    <a:pt x="3058463" y="17695"/>
                  </a:cubicBezTo>
                  <a:lnTo>
                    <a:pt x="3058463" y="826387"/>
                  </a:lnTo>
                  <a:cubicBezTo>
                    <a:pt x="3058463" y="831080"/>
                    <a:pt x="3056598" y="835581"/>
                    <a:pt x="3053280" y="838899"/>
                  </a:cubicBezTo>
                  <a:cubicBezTo>
                    <a:pt x="3049961" y="842218"/>
                    <a:pt x="3045461" y="844082"/>
                    <a:pt x="3040768" y="844082"/>
                  </a:cubicBezTo>
                  <a:lnTo>
                    <a:pt x="17695" y="844082"/>
                  </a:lnTo>
                  <a:cubicBezTo>
                    <a:pt x="13002" y="844082"/>
                    <a:pt x="8501" y="842218"/>
                    <a:pt x="5183" y="838899"/>
                  </a:cubicBezTo>
                  <a:cubicBezTo>
                    <a:pt x="1864" y="835581"/>
                    <a:pt x="0" y="831080"/>
                    <a:pt x="0" y="826387"/>
                  </a:cubicBezTo>
                  <a:lnTo>
                    <a:pt x="0" y="17695"/>
                  </a:lnTo>
                  <a:cubicBezTo>
                    <a:pt x="0" y="13002"/>
                    <a:pt x="1864" y="8501"/>
                    <a:pt x="5183" y="5183"/>
                  </a:cubicBezTo>
                  <a:cubicBezTo>
                    <a:pt x="8501" y="1864"/>
                    <a:pt x="13002" y="0"/>
                    <a:pt x="17695" y="0"/>
                  </a:cubicBezTo>
                  <a:close/>
                </a:path>
              </a:pathLst>
            </a:custGeom>
            <a:solidFill>
              <a:srgbClr val="FBF6F1"/>
            </a:solidFill>
            <a:ln w="28575" cap="sq">
              <a:solidFill>
                <a:srgbClr val="F5F8F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85725"/>
              <a:ext cx="3058462" cy="758357"/>
            </a:xfrm>
            <a:prstGeom prst="rect">
              <a:avLst/>
            </a:prstGeom>
          </p:spPr>
          <p:txBody>
            <a:bodyPr anchor="ctr" rtlCol="false" tIns="36491" lIns="36491" bIns="36491" rIns="36491"/>
            <a:lstStyle/>
            <a:p>
              <a:pPr algn="ctr">
                <a:lnSpc>
                  <a:spcPts val="192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594681" y="5611147"/>
            <a:ext cx="1605278" cy="84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6"/>
              </a:lnSpc>
            </a:pPr>
            <a:r>
              <a:rPr lang="en-US" sz="6464" spc="-530" b="true">
                <a:solidFill>
                  <a:srgbClr val="648E38"/>
                </a:solidFill>
                <a:latin typeface="Martel Bold"/>
                <a:ea typeface="Martel Bold"/>
                <a:cs typeface="Martel Bold"/>
                <a:sym typeface="Martel Bold"/>
              </a:rPr>
              <a:t>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15340" y="5338184"/>
            <a:ext cx="420102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b="true" sz="2000" spc="32">
                <a:solidFill>
                  <a:srgbClr val="648E3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Nurseries &amp; Farmers:</a:t>
            </a:r>
          </a:p>
          <a:p>
            <a:pPr algn="just" marL="0" indent="0" lvl="0">
              <a:lnSpc>
                <a:spcPts val="2700"/>
              </a:lnSpc>
              <a:spcBef>
                <a:spcPct val="0"/>
              </a:spcBef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9660308" y="2752644"/>
            <a:ext cx="6694860" cy="1828375"/>
            <a:chOff x="0" y="0"/>
            <a:chExt cx="3119985" cy="8520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19985" cy="852072"/>
            </a:xfrm>
            <a:custGeom>
              <a:avLst/>
              <a:gdLst/>
              <a:ahLst/>
              <a:cxnLst/>
              <a:rect r="r" b="b" t="t" l="l"/>
              <a:pathLst>
                <a:path h="852072" w="3119985">
                  <a:moveTo>
                    <a:pt x="17346" y="0"/>
                  </a:moveTo>
                  <a:lnTo>
                    <a:pt x="3102639" y="0"/>
                  </a:lnTo>
                  <a:cubicBezTo>
                    <a:pt x="3112219" y="0"/>
                    <a:pt x="3119985" y="7766"/>
                    <a:pt x="3119985" y="17346"/>
                  </a:cubicBezTo>
                  <a:lnTo>
                    <a:pt x="3119985" y="834726"/>
                  </a:lnTo>
                  <a:cubicBezTo>
                    <a:pt x="3119985" y="839326"/>
                    <a:pt x="3118157" y="843738"/>
                    <a:pt x="3114904" y="846991"/>
                  </a:cubicBezTo>
                  <a:cubicBezTo>
                    <a:pt x="3111651" y="850244"/>
                    <a:pt x="3107239" y="852072"/>
                    <a:pt x="3102639" y="852072"/>
                  </a:cubicBezTo>
                  <a:lnTo>
                    <a:pt x="17346" y="852072"/>
                  </a:lnTo>
                  <a:cubicBezTo>
                    <a:pt x="7766" y="852072"/>
                    <a:pt x="0" y="844306"/>
                    <a:pt x="0" y="834726"/>
                  </a:cubicBezTo>
                  <a:lnTo>
                    <a:pt x="0" y="17346"/>
                  </a:lnTo>
                  <a:cubicBezTo>
                    <a:pt x="0" y="7766"/>
                    <a:pt x="7766" y="0"/>
                    <a:pt x="17346" y="0"/>
                  </a:cubicBezTo>
                  <a:close/>
                </a:path>
              </a:pathLst>
            </a:custGeom>
            <a:solidFill>
              <a:srgbClr val="FBF6F1"/>
            </a:solidFill>
            <a:ln w="28575" cap="sq">
              <a:solidFill>
                <a:srgbClr val="F5F8F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85725"/>
              <a:ext cx="3119985" cy="766347"/>
            </a:xfrm>
            <a:prstGeom prst="rect">
              <a:avLst/>
            </a:prstGeom>
          </p:spPr>
          <p:txBody>
            <a:bodyPr anchor="ctr" rtlCol="false" tIns="36491" lIns="36491" bIns="36491" rIns="36491"/>
            <a:lstStyle/>
            <a:p>
              <a:pPr algn="ctr">
                <a:lnSpc>
                  <a:spcPts val="1924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097944" y="3323579"/>
            <a:ext cx="1605278" cy="84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6"/>
              </a:lnSpc>
            </a:pPr>
            <a:r>
              <a:rPr lang="en-US" sz="6464" spc="-530" b="true">
                <a:solidFill>
                  <a:srgbClr val="648E38"/>
                </a:solidFill>
                <a:latin typeface="Martel Bold"/>
                <a:ea typeface="Martel Bold"/>
                <a:cs typeface="Martel Bold"/>
                <a:sym typeface="Martel Bold"/>
              </a:rPr>
              <a:t>2.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17547" y="3106958"/>
            <a:ext cx="4201022" cy="67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7"/>
              </a:lnSpc>
            </a:pPr>
            <a:r>
              <a:rPr lang="en-US" sz="2005" spc="32" b="true">
                <a:solidFill>
                  <a:srgbClr val="648E3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Educational Institutions </a:t>
            </a:r>
          </a:p>
          <a:p>
            <a:pPr algn="just" marL="0" indent="0" lvl="0">
              <a:lnSpc>
                <a:spcPts val="2707"/>
              </a:lnSpc>
              <a:spcBef>
                <a:spcPct val="0"/>
              </a:spcBef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9660308" y="5056354"/>
            <a:ext cx="6694860" cy="1811230"/>
            <a:chOff x="0" y="0"/>
            <a:chExt cx="3119985" cy="84408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119985" cy="844082"/>
            </a:xfrm>
            <a:custGeom>
              <a:avLst/>
              <a:gdLst/>
              <a:ahLst/>
              <a:cxnLst/>
              <a:rect r="r" b="b" t="t" l="l"/>
              <a:pathLst>
                <a:path h="844082" w="3119985">
                  <a:moveTo>
                    <a:pt x="17346" y="0"/>
                  </a:moveTo>
                  <a:lnTo>
                    <a:pt x="3102639" y="0"/>
                  </a:lnTo>
                  <a:cubicBezTo>
                    <a:pt x="3112219" y="0"/>
                    <a:pt x="3119985" y="7766"/>
                    <a:pt x="3119985" y="17346"/>
                  </a:cubicBezTo>
                  <a:lnTo>
                    <a:pt x="3119985" y="826736"/>
                  </a:lnTo>
                  <a:cubicBezTo>
                    <a:pt x="3119985" y="836316"/>
                    <a:pt x="3112219" y="844082"/>
                    <a:pt x="3102639" y="844082"/>
                  </a:cubicBezTo>
                  <a:lnTo>
                    <a:pt x="17346" y="844082"/>
                  </a:lnTo>
                  <a:cubicBezTo>
                    <a:pt x="7766" y="844082"/>
                    <a:pt x="0" y="836316"/>
                    <a:pt x="0" y="826736"/>
                  </a:cubicBezTo>
                  <a:lnTo>
                    <a:pt x="0" y="17346"/>
                  </a:lnTo>
                  <a:cubicBezTo>
                    <a:pt x="0" y="7766"/>
                    <a:pt x="7766" y="0"/>
                    <a:pt x="17346" y="0"/>
                  </a:cubicBezTo>
                  <a:close/>
                </a:path>
              </a:pathLst>
            </a:custGeom>
            <a:solidFill>
              <a:srgbClr val="FBF6F1"/>
            </a:solidFill>
            <a:ln w="28575" cap="sq">
              <a:solidFill>
                <a:srgbClr val="F5F8F1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85725"/>
              <a:ext cx="3119985" cy="758357"/>
            </a:xfrm>
            <a:prstGeom prst="rect">
              <a:avLst/>
            </a:prstGeom>
          </p:spPr>
          <p:txBody>
            <a:bodyPr anchor="ctr" rtlCol="false" tIns="36491" lIns="36491" bIns="36491" rIns="36491"/>
            <a:lstStyle/>
            <a:p>
              <a:pPr algn="ctr">
                <a:lnSpc>
                  <a:spcPts val="1924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097944" y="5611147"/>
            <a:ext cx="1605278" cy="84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6"/>
              </a:lnSpc>
            </a:pPr>
            <a:r>
              <a:rPr lang="en-US" sz="6464" spc="-530" b="true">
                <a:solidFill>
                  <a:srgbClr val="648E38"/>
                </a:solidFill>
                <a:latin typeface="Martel Bold"/>
                <a:ea typeface="Martel Bold"/>
                <a:cs typeface="Martel Bold"/>
                <a:sym typeface="Martel Bold"/>
              </a:rPr>
              <a:t>4.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017547" y="5435826"/>
            <a:ext cx="420102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b="true" sz="2000" spc="32">
                <a:solidFill>
                  <a:srgbClr val="648E3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Eco-Conscious Consumers:</a:t>
            </a:r>
          </a:p>
          <a:p>
            <a:pPr algn="just" marL="0" indent="0" lvl="0">
              <a:lnSpc>
                <a:spcPts val="2700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7607619"/>
            <a:ext cx="10333105" cy="35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sz="2390" b="true">
                <a:solidFill>
                  <a:srgbClr val="2A5732"/>
                </a:solidFill>
                <a:latin typeface="Martel Heavy"/>
                <a:ea typeface="Martel Heavy"/>
                <a:cs typeface="Martel Heavy"/>
                <a:sym typeface="Martel Heavy"/>
              </a:rPr>
              <a:t>Other potential consumer segments to explore include.....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71245" y="8278183"/>
            <a:ext cx="5166553" cy="1345092"/>
            <a:chOff x="0" y="0"/>
            <a:chExt cx="4312681" cy="112279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312681" cy="1122790"/>
            </a:xfrm>
            <a:custGeom>
              <a:avLst/>
              <a:gdLst/>
              <a:ahLst/>
              <a:cxnLst/>
              <a:rect r="r" b="b" t="t" l="l"/>
              <a:pathLst>
                <a:path h="1122790" w="4312681">
                  <a:moveTo>
                    <a:pt x="22477" y="0"/>
                  </a:moveTo>
                  <a:lnTo>
                    <a:pt x="4290204" y="0"/>
                  </a:lnTo>
                  <a:cubicBezTo>
                    <a:pt x="4296165" y="0"/>
                    <a:pt x="4301882" y="2368"/>
                    <a:pt x="4306097" y="6583"/>
                  </a:cubicBezTo>
                  <a:cubicBezTo>
                    <a:pt x="4310312" y="10799"/>
                    <a:pt x="4312681" y="16516"/>
                    <a:pt x="4312681" y="22477"/>
                  </a:cubicBezTo>
                  <a:lnTo>
                    <a:pt x="4312681" y="1100313"/>
                  </a:lnTo>
                  <a:cubicBezTo>
                    <a:pt x="4312681" y="1106274"/>
                    <a:pt x="4310312" y="1111991"/>
                    <a:pt x="4306097" y="1116206"/>
                  </a:cubicBezTo>
                  <a:cubicBezTo>
                    <a:pt x="4301882" y="1120422"/>
                    <a:pt x="4296165" y="1122790"/>
                    <a:pt x="4290204" y="1122790"/>
                  </a:cubicBezTo>
                  <a:lnTo>
                    <a:pt x="22477" y="1122790"/>
                  </a:lnTo>
                  <a:cubicBezTo>
                    <a:pt x="16516" y="1122790"/>
                    <a:pt x="10799" y="1120422"/>
                    <a:pt x="6583" y="1116206"/>
                  </a:cubicBezTo>
                  <a:cubicBezTo>
                    <a:pt x="2368" y="1111991"/>
                    <a:pt x="0" y="1106274"/>
                    <a:pt x="0" y="1100313"/>
                  </a:cubicBezTo>
                  <a:lnTo>
                    <a:pt x="0" y="22477"/>
                  </a:lnTo>
                  <a:cubicBezTo>
                    <a:pt x="0" y="16516"/>
                    <a:pt x="2368" y="10799"/>
                    <a:pt x="6583" y="6583"/>
                  </a:cubicBezTo>
                  <a:cubicBezTo>
                    <a:pt x="10799" y="2368"/>
                    <a:pt x="16516" y="0"/>
                    <a:pt x="22477" y="0"/>
                  </a:cubicBez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85725"/>
              <a:ext cx="4312681" cy="1037065"/>
            </a:xfrm>
            <a:prstGeom prst="rect">
              <a:avLst/>
            </a:prstGeom>
          </p:spPr>
          <p:txBody>
            <a:bodyPr anchor="ctr" rtlCol="false" tIns="20373" lIns="20373" bIns="20373" rIns="20373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189046" y="8602893"/>
            <a:ext cx="1165714" cy="4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</a:pPr>
            <a:r>
              <a:rPr lang="en-US" sz="3609" spc="-295" b="true">
                <a:solidFill>
                  <a:srgbClr val="648E38"/>
                </a:solidFill>
                <a:latin typeface="Martel Bold"/>
                <a:ea typeface="Martel Bold"/>
                <a:cs typeface="Martel Bold"/>
                <a:sym typeface="Martel Bold"/>
              </a:rPr>
              <a:t>5.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54760" y="8559463"/>
            <a:ext cx="3050681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9"/>
              </a:lnSpc>
            </a:pPr>
            <a:r>
              <a:rPr lang="en-US" sz="1799" spc="28" b="true">
                <a:solidFill>
                  <a:srgbClr val="648E3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Organic Farming Enthusiasts:</a:t>
            </a:r>
          </a:p>
          <a:p>
            <a:pPr algn="l" marL="0" indent="0" lvl="0">
              <a:lnSpc>
                <a:spcPts val="2429"/>
              </a:lnSpc>
              <a:spcBef>
                <a:spcPct val="0"/>
              </a:spcBef>
            </a:pPr>
          </a:p>
        </p:txBody>
      </p:sp>
      <p:grpSp>
        <p:nvGrpSpPr>
          <p:cNvPr name="Group 40" id="40"/>
          <p:cNvGrpSpPr/>
          <p:nvPr/>
        </p:nvGrpSpPr>
        <p:grpSpPr>
          <a:xfrm rot="0">
            <a:off x="6622398" y="8278183"/>
            <a:ext cx="5166553" cy="1345092"/>
            <a:chOff x="0" y="0"/>
            <a:chExt cx="4312681" cy="112279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312681" cy="1122790"/>
            </a:xfrm>
            <a:custGeom>
              <a:avLst/>
              <a:gdLst/>
              <a:ahLst/>
              <a:cxnLst/>
              <a:rect r="r" b="b" t="t" l="l"/>
              <a:pathLst>
                <a:path h="1122790" w="4312681">
                  <a:moveTo>
                    <a:pt x="22477" y="0"/>
                  </a:moveTo>
                  <a:lnTo>
                    <a:pt x="4290204" y="0"/>
                  </a:lnTo>
                  <a:cubicBezTo>
                    <a:pt x="4296165" y="0"/>
                    <a:pt x="4301882" y="2368"/>
                    <a:pt x="4306097" y="6583"/>
                  </a:cubicBezTo>
                  <a:cubicBezTo>
                    <a:pt x="4310312" y="10799"/>
                    <a:pt x="4312681" y="16516"/>
                    <a:pt x="4312681" y="22477"/>
                  </a:cubicBezTo>
                  <a:lnTo>
                    <a:pt x="4312681" y="1100313"/>
                  </a:lnTo>
                  <a:cubicBezTo>
                    <a:pt x="4312681" y="1106274"/>
                    <a:pt x="4310312" y="1111991"/>
                    <a:pt x="4306097" y="1116206"/>
                  </a:cubicBezTo>
                  <a:cubicBezTo>
                    <a:pt x="4301882" y="1120422"/>
                    <a:pt x="4296165" y="1122790"/>
                    <a:pt x="4290204" y="1122790"/>
                  </a:cubicBezTo>
                  <a:lnTo>
                    <a:pt x="22477" y="1122790"/>
                  </a:lnTo>
                  <a:cubicBezTo>
                    <a:pt x="16516" y="1122790"/>
                    <a:pt x="10799" y="1120422"/>
                    <a:pt x="6583" y="1116206"/>
                  </a:cubicBezTo>
                  <a:cubicBezTo>
                    <a:pt x="2368" y="1111991"/>
                    <a:pt x="0" y="1106274"/>
                    <a:pt x="0" y="1100313"/>
                  </a:cubicBezTo>
                  <a:lnTo>
                    <a:pt x="0" y="22477"/>
                  </a:lnTo>
                  <a:cubicBezTo>
                    <a:pt x="0" y="16516"/>
                    <a:pt x="2368" y="10799"/>
                    <a:pt x="6583" y="6583"/>
                  </a:cubicBezTo>
                  <a:cubicBezTo>
                    <a:pt x="10799" y="2368"/>
                    <a:pt x="16516" y="0"/>
                    <a:pt x="22477" y="0"/>
                  </a:cubicBez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85725"/>
              <a:ext cx="4312681" cy="1037065"/>
            </a:xfrm>
            <a:prstGeom prst="rect">
              <a:avLst/>
            </a:prstGeom>
          </p:spPr>
          <p:txBody>
            <a:bodyPr anchor="ctr" rtlCol="false" tIns="20373" lIns="20373" bIns="20373" rIns="20373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6940198" y="8602893"/>
            <a:ext cx="1165714" cy="4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</a:pPr>
            <a:r>
              <a:rPr lang="en-US" sz="3609" spc="-295" b="true">
                <a:solidFill>
                  <a:srgbClr val="648E38"/>
                </a:solidFill>
                <a:latin typeface="Martel Bold"/>
                <a:ea typeface="Martel Bold"/>
                <a:cs typeface="Martel Bold"/>
                <a:sym typeface="Martel Bold"/>
              </a:rPr>
              <a:t>6.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072710" y="8597837"/>
            <a:ext cx="3050681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0"/>
              </a:lnSpc>
            </a:pPr>
            <a:r>
              <a:rPr lang="en-US" sz="1800" spc="28" b="true">
                <a:solidFill>
                  <a:srgbClr val="648E3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Community Gardening Projects:</a:t>
            </a:r>
          </a:p>
          <a:p>
            <a:pPr algn="l" marL="0" indent="0" lvl="0">
              <a:lnSpc>
                <a:spcPts val="2430"/>
              </a:lnSpc>
              <a:spcBef>
                <a:spcPct val="0"/>
              </a:spcBef>
            </a:pPr>
          </a:p>
        </p:txBody>
      </p:sp>
      <p:grpSp>
        <p:nvGrpSpPr>
          <p:cNvPr name="Group 45" id="45"/>
          <p:cNvGrpSpPr/>
          <p:nvPr/>
        </p:nvGrpSpPr>
        <p:grpSpPr>
          <a:xfrm rot="0">
            <a:off x="12216096" y="8278183"/>
            <a:ext cx="5166553" cy="1345092"/>
            <a:chOff x="0" y="0"/>
            <a:chExt cx="4312681" cy="112279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312681" cy="1122790"/>
            </a:xfrm>
            <a:custGeom>
              <a:avLst/>
              <a:gdLst/>
              <a:ahLst/>
              <a:cxnLst/>
              <a:rect r="r" b="b" t="t" l="l"/>
              <a:pathLst>
                <a:path h="1122790" w="4312681">
                  <a:moveTo>
                    <a:pt x="22477" y="0"/>
                  </a:moveTo>
                  <a:lnTo>
                    <a:pt x="4290204" y="0"/>
                  </a:lnTo>
                  <a:cubicBezTo>
                    <a:pt x="4296165" y="0"/>
                    <a:pt x="4301882" y="2368"/>
                    <a:pt x="4306097" y="6583"/>
                  </a:cubicBezTo>
                  <a:cubicBezTo>
                    <a:pt x="4310312" y="10799"/>
                    <a:pt x="4312681" y="16516"/>
                    <a:pt x="4312681" y="22477"/>
                  </a:cubicBezTo>
                  <a:lnTo>
                    <a:pt x="4312681" y="1100313"/>
                  </a:lnTo>
                  <a:cubicBezTo>
                    <a:pt x="4312681" y="1106274"/>
                    <a:pt x="4310312" y="1111991"/>
                    <a:pt x="4306097" y="1116206"/>
                  </a:cubicBezTo>
                  <a:cubicBezTo>
                    <a:pt x="4301882" y="1120422"/>
                    <a:pt x="4296165" y="1122790"/>
                    <a:pt x="4290204" y="1122790"/>
                  </a:cubicBezTo>
                  <a:lnTo>
                    <a:pt x="22477" y="1122790"/>
                  </a:lnTo>
                  <a:cubicBezTo>
                    <a:pt x="16516" y="1122790"/>
                    <a:pt x="10799" y="1120422"/>
                    <a:pt x="6583" y="1116206"/>
                  </a:cubicBezTo>
                  <a:cubicBezTo>
                    <a:pt x="2368" y="1111991"/>
                    <a:pt x="0" y="1106274"/>
                    <a:pt x="0" y="1100313"/>
                  </a:cubicBezTo>
                  <a:lnTo>
                    <a:pt x="0" y="22477"/>
                  </a:lnTo>
                  <a:cubicBezTo>
                    <a:pt x="0" y="16516"/>
                    <a:pt x="2368" y="10799"/>
                    <a:pt x="6583" y="6583"/>
                  </a:cubicBezTo>
                  <a:cubicBezTo>
                    <a:pt x="10799" y="2368"/>
                    <a:pt x="16516" y="0"/>
                    <a:pt x="22477" y="0"/>
                  </a:cubicBez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85725"/>
              <a:ext cx="4312681" cy="1037065"/>
            </a:xfrm>
            <a:prstGeom prst="rect">
              <a:avLst/>
            </a:prstGeom>
          </p:spPr>
          <p:txBody>
            <a:bodyPr anchor="ctr" rtlCol="false" tIns="20373" lIns="20373" bIns="20373" rIns="20373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2533896" y="8602893"/>
            <a:ext cx="1165714" cy="4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</a:pPr>
            <a:r>
              <a:rPr lang="en-US" sz="3609" spc="-295" b="true">
                <a:solidFill>
                  <a:srgbClr val="648E38"/>
                </a:solidFill>
                <a:latin typeface="Martel Bold"/>
                <a:ea typeface="Martel Bold"/>
                <a:cs typeface="Martel Bold"/>
                <a:sym typeface="Martel Bold"/>
              </a:rPr>
              <a:t>7.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116753" y="8378205"/>
            <a:ext cx="3502166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0"/>
              </a:lnSpc>
            </a:pPr>
            <a:r>
              <a:rPr lang="en-US" sz="1800" spc="28" b="true">
                <a:solidFill>
                  <a:srgbClr val="648E3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CSR (Corporate Social Responsibility) Programs</a:t>
            </a:r>
          </a:p>
          <a:p>
            <a:pPr algn="l" marL="0" indent="0" lvl="0">
              <a:lnSpc>
                <a:spcPts val="2430"/>
              </a:lnSpc>
              <a:spcBef>
                <a:spcPct val="0"/>
              </a:spcBef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4518869" y="3421229"/>
            <a:ext cx="3557370" cy="132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  <a:spcBef>
                <a:spcPct val="0"/>
              </a:spcBef>
            </a:pPr>
            <a:r>
              <a:rPr lang="en-US" sz="1250" spc="-102">
                <a:solidFill>
                  <a:srgbClr val="517D22"/>
                </a:solidFill>
                <a:latin typeface="Public Sans"/>
                <a:ea typeface="Public Sans"/>
                <a:cs typeface="Public Sans"/>
                <a:sym typeface="Public Sans"/>
              </a:rPr>
              <a:t>Individuals living in apartments or homes with limited outdoor space who enjoy growing herbs, flowers, and small plants. They prioritize eco-friendly and space-efficient gardening solutions.</a:t>
            </a:r>
          </a:p>
          <a:p>
            <a:pPr algn="l">
              <a:lnSpc>
                <a:spcPts val="1750"/>
              </a:lnSpc>
              <a:spcBef>
                <a:spcPct val="0"/>
              </a:spcBef>
            </a:pPr>
          </a:p>
          <a:p>
            <a:pPr algn="l">
              <a:lnSpc>
                <a:spcPts val="1750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4515340" y="5750151"/>
            <a:ext cx="3557370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250" spc="-102">
                <a:solidFill>
                  <a:srgbClr val="517D22"/>
                </a:solidFill>
                <a:latin typeface="Public Sans"/>
                <a:ea typeface="Public Sans"/>
                <a:cs typeface="Public Sans"/>
                <a:sym typeface="Public Sans"/>
              </a:rPr>
              <a:t>Professionals germinating seedlings in large volumes, looking for cost-effective and biodegradable solutions that eliminate plastic waste.</a:t>
            </a:r>
          </a:p>
          <a:p>
            <a:pPr algn="l">
              <a:lnSpc>
                <a:spcPts val="1750"/>
              </a:lnSpc>
              <a:spcBef>
                <a:spcPct val="0"/>
              </a:spcBef>
            </a:pPr>
          </a:p>
          <a:p>
            <a:pPr algn="l">
              <a:lnSpc>
                <a:spcPts val="1750"/>
              </a:lnSpc>
              <a:spcBef>
                <a:spcPct val="0"/>
              </a:spcBef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12017547" y="3421229"/>
            <a:ext cx="3557370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250" spc="-102">
                <a:solidFill>
                  <a:srgbClr val="517D22"/>
                </a:solidFill>
                <a:latin typeface="Public Sans"/>
                <a:ea typeface="Public Sans"/>
                <a:cs typeface="Public Sans"/>
                <a:sym typeface="Public Sans"/>
              </a:rPr>
              <a:t>Schools implementing hands-on learning projects in biology or environmental science, where gardening can teach sustainability and plant life cycles.</a:t>
            </a:r>
          </a:p>
          <a:p>
            <a:pPr algn="l">
              <a:lnSpc>
                <a:spcPts val="1750"/>
              </a:lnSpc>
              <a:spcBef>
                <a:spcPct val="0"/>
              </a:spcBef>
            </a:pPr>
          </a:p>
        </p:txBody>
      </p:sp>
      <p:sp>
        <p:nvSpPr>
          <p:cNvPr name="TextBox 53" id="53"/>
          <p:cNvSpPr txBox="true"/>
          <p:nvPr/>
        </p:nvSpPr>
        <p:spPr>
          <a:xfrm rot="0">
            <a:off x="12017547" y="5750151"/>
            <a:ext cx="3557370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250" spc="-102">
                <a:solidFill>
                  <a:srgbClr val="517D22"/>
                </a:solidFill>
                <a:latin typeface="Public Sans"/>
                <a:ea typeface="Public Sans"/>
                <a:cs typeface="Public Sans"/>
                <a:sym typeface="Public Sans"/>
              </a:rPr>
              <a:t>Environmentally aware individuals seeking sustainable products for their hobbies or lifestyles, such as home gardening or urban farming.</a:t>
            </a:r>
          </a:p>
          <a:p>
            <a:pPr algn="l">
              <a:lnSpc>
                <a:spcPts val="17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733758" y="8278183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073607" y="2755428"/>
            <a:ext cx="7038569" cy="4847334"/>
            <a:chOff x="0" y="0"/>
            <a:chExt cx="9384759" cy="646311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384759" cy="6463112"/>
              <a:chOff x="0" y="0"/>
              <a:chExt cx="1814744" cy="124978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814744" cy="1249781"/>
              </a:xfrm>
              <a:custGeom>
                <a:avLst/>
                <a:gdLst/>
                <a:ahLst/>
                <a:cxnLst/>
                <a:rect r="r" b="b" t="t" l="l"/>
                <a:pathLst>
                  <a:path h="1249781" w="1814744">
                    <a:moveTo>
                      <a:pt x="16499" y="0"/>
                    </a:moveTo>
                    <a:lnTo>
                      <a:pt x="1798245" y="0"/>
                    </a:lnTo>
                    <a:cubicBezTo>
                      <a:pt x="1802621" y="0"/>
                      <a:pt x="1806817" y="1738"/>
                      <a:pt x="1809911" y="4832"/>
                    </a:cubicBezTo>
                    <a:cubicBezTo>
                      <a:pt x="1813006" y="7927"/>
                      <a:pt x="1814744" y="12123"/>
                      <a:pt x="1814744" y="16499"/>
                    </a:cubicBezTo>
                    <a:lnTo>
                      <a:pt x="1814744" y="1233282"/>
                    </a:lnTo>
                    <a:cubicBezTo>
                      <a:pt x="1814744" y="1237658"/>
                      <a:pt x="1813006" y="1241855"/>
                      <a:pt x="1809911" y="1244949"/>
                    </a:cubicBezTo>
                    <a:cubicBezTo>
                      <a:pt x="1806817" y="1248043"/>
                      <a:pt x="1802621" y="1249781"/>
                      <a:pt x="1798245" y="1249781"/>
                    </a:cubicBezTo>
                    <a:lnTo>
                      <a:pt x="16499" y="1249781"/>
                    </a:lnTo>
                    <a:cubicBezTo>
                      <a:pt x="12123" y="1249781"/>
                      <a:pt x="7927" y="1248043"/>
                      <a:pt x="4832" y="1244949"/>
                    </a:cubicBezTo>
                    <a:cubicBezTo>
                      <a:pt x="1738" y="1241855"/>
                      <a:pt x="0" y="1237658"/>
                      <a:pt x="0" y="1233282"/>
                    </a:cubicBezTo>
                    <a:lnTo>
                      <a:pt x="0" y="16499"/>
                    </a:lnTo>
                    <a:cubicBezTo>
                      <a:pt x="0" y="12123"/>
                      <a:pt x="1738" y="7927"/>
                      <a:pt x="4832" y="4832"/>
                    </a:cubicBezTo>
                    <a:cubicBezTo>
                      <a:pt x="7927" y="1738"/>
                      <a:pt x="12123" y="0"/>
                      <a:pt x="16499" y="0"/>
                    </a:cubicBezTo>
                    <a:close/>
                  </a:path>
                </a:pathLst>
              </a:custGeom>
              <a:solidFill>
                <a:srgbClr val="94AB6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85725"/>
                <a:ext cx="1814744" cy="1164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820771" y="1670483"/>
              <a:ext cx="5902529" cy="18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309"/>
                </a:lnSpc>
              </a:pPr>
              <a:r>
                <a:rPr lang="en-US" b="true" sz="1560" spc="24">
                  <a:solidFill>
                    <a:srgbClr val="FBF6F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Urban areas are experiencing a rise in gardening as a hobby, driven by the need to connect with nature and grow food sustainably in small spaces.</a:t>
              </a:r>
            </a:p>
            <a:p>
              <a:pPr algn="just" marL="0" indent="0" lvl="0">
                <a:lnSpc>
                  <a:spcPts val="230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930842" y="623714"/>
              <a:ext cx="5523074" cy="570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0"/>
                </a:lnSpc>
              </a:pPr>
              <a:r>
                <a:rPr lang="en-US" b="true" sz="2880">
                  <a:solidFill>
                    <a:srgbClr val="FBF6F1"/>
                  </a:solidFill>
                  <a:latin typeface="Martel Heavy"/>
                  <a:ea typeface="Martel Heavy"/>
                  <a:cs typeface="Martel Heavy"/>
                  <a:sym typeface="Martel Heavy"/>
                </a:rPr>
                <a:t>Rational &amp; example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72946" y="445471"/>
            <a:ext cx="2020375" cy="202037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1599367">
            <a:off x="16566571" y="6163836"/>
            <a:ext cx="1091211" cy="2365768"/>
          </a:xfrm>
          <a:custGeom>
            <a:avLst/>
            <a:gdLst/>
            <a:ahLst/>
            <a:cxnLst/>
            <a:rect r="r" b="b" t="t" l="l"/>
            <a:pathLst>
              <a:path h="2365768" w="1091211">
                <a:moveTo>
                  <a:pt x="0" y="0"/>
                </a:moveTo>
                <a:lnTo>
                  <a:pt x="1091211" y="0"/>
                </a:lnTo>
                <a:lnTo>
                  <a:pt x="1091211" y="2365768"/>
                </a:lnTo>
                <a:lnTo>
                  <a:pt x="0" y="23657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85765" y="917496"/>
            <a:ext cx="8728704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9"/>
              </a:lnSpc>
            </a:pPr>
            <a:r>
              <a:rPr lang="en-US" sz="7499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 Urban Gardener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0315" y="2947613"/>
            <a:ext cx="8273834" cy="646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Demographics: Priya is a 23 years old, software engineer, lives in a city apartment with limited space.</a:t>
            </a:r>
          </a:p>
          <a:p>
            <a:pPr algn="l">
              <a:lnSpc>
                <a:spcPts val="2564"/>
              </a:lnSpc>
            </a:pP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Goal: To grow herbs and flowers on her balcony to reduce her reliance on store-bought produce and beautify her space.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Pain Points:</a:t>
            </a:r>
          </a:p>
          <a:p>
            <a:pPr algn="l" marL="820419" indent="-273473" lvl="2">
              <a:lnSpc>
                <a:spcPts val="2564"/>
              </a:lnSpc>
              <a:buFont typeface="Arial"/>
              <a:buChar char="⚬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Limited space for gardening tools and planters.</a:t>
            </a:r>
          </a:p>
          <a:p>
            <a:pPr algn="l" marL="820419" indent="-273473" lvl="2">
              <a:lnSpc>
                <a:spcPts val="2564"/>
              </a:lnSpc>
              <a:buFont typeface="Arial"/>
              <a:buChar char="⚬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Concern about the environmental impact of using plastic gardening products.</a:t>
            </a:r>
          </a:p>
          <a:p>
            <a:pPr algn="l" marL="820419" indent="-273473" lvl="2">
              <a:lnSpc>
                <a:spcPts val="2564"/>
              </a:lnSpc>
              <a:buFont typeface="Arial"/>
              <a:buChar char="⚬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Lack of time to constantly attend to the plant and provide it extra nutrition.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Buying Behavior:</a:t>
            </a:r>
          </a:p>
          <a:p>
            <a:pPr algn="l" marL="820419" indent="-273473" lvl="2">
              <a:lnSpc>
                <a:spcPts val="2564"/>
              </a:lnSpc>
              <a:buFont typeface="Arial"/>
              <a:buChar char="⚬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Prefers Compact, and cost-effective products.</a:t>
            </a:r>
          </a:p>
          <a:p>
            <a:pPr algn="l" marL="820419" indent="-273473" lvl="2">
              <a:lnSpc>
                <a:spcPts val="2564"/>
              </a:lnSpc>
              <a:buFont typeface="Arial"/>
              <a:buChar char="⚬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Shops online through marketplaces like Amazon, blinkit.</a:t>
            </a:r>
          </a:p>
          <a:p>
            <a:pPr algn="l" marL="820419" indent="-273473" lvl="2">
              <a:lnSpc>
                <a:spcPts val="2564"/>
              </a:lnSpc>
              <a:buFont typeface="Arial"/>
              <a:buChar char="⚬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 influenced by social media promotions and ads to by new products</a:t>
            </a:r>
          </a:p>
          <a:p>
            <a:pPr algn="l">
              <a:lnSpc>
                <a:spcPts val="2564"/>
              </a:lnSpc>
            </a:pPr>
          </a:p>
          <a:p>
            <a:pPr algn="l" marL="0" indent="0" lvl="0">
              <a:lnSpc>
                <a:spcPts val="2564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50315" y="9360160"/>
            <a:ext cx="15742439" cy="36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  <a:spcBef>
                <a:spcPct val="0"/>
              </a:spcBef>
            </a:pPr>
            <a:r>
              <a:rPr lang="en-US" sz="2170" spc="-178">
                <a:solidFill>
                  <a:srgbClr val="6E4823"/>
                </a:solidFill>
                <a:latin typeface="Montserrat"/>
                <a:ea typeface="Montserrat"/>
                <a:cs typeface="Montserrat"/>
                <a:sym typeface="Montserrat"/>
              </a:rPr>
              <a:t>Looking for a convinient and compact solution to grow her  garden within the limited space of her  city apartment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06736" y="5336375"/>
            <a:ext cx="5772312" cy="136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8"/>
              </a:lnSpc>
              <a:spcBef>
                <a:spcPct val="0"/>
              </a:spcBef>
            </a:pPr>
            <a:r>
              <a:rPr lang="en-US" sz="1970" spc="-161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Urban Harvest in Houston promote rooftop gardening, and individuals like Ron Finley (the "Gangsta Gardener") inspire others to transform small urban areas into lush, productive gardens.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73607" y="2755428"/>
            <a:ext cx="7038569" cy="5133084"/>
            <a:chOff x="0" y="0"/>
            <a:chExt cx="9384759" cy="684411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384759" cy="6844112"/>
              <a:chOff x="0" y="0"/>
              <a:chExt cx="1814744" cy="132345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814744" cy="1323456"/>
              </a:xfrm>
              <a:custGeom>
                <a:avLst/>
                <a:gdLst/>
                <a:ahLst/>
                <a:cxnLst/>
                <a:rect r="r" b="b" t="t" l="l"/>
                <a:pathLst>
                  <a:path h="1323456" w="1814744">
                    <a:moveTo>
                      <a:pt x="16499" y="0"/>
                    </a:moveTo>
                    <a:lnTo>
                      <a:pt x="1798245" y="0"/>
                    </a:lnTo>
                    <a:cubicBezTo>
                      <a:pt x="1802621" y="0"/>
                      <a:pt x="1806817" y="1738"/>
                      <a:pt x="1809911" y="4832"/>
                    </a:cubicBezTo>
                    <a:cubicBezTo>
                      <a:pt x="1813006" y="7927"/>
                      <a:pt x="1814744" y="12123"/>
                      <a:pt x="1814744" y="16499"/>
                    </a:cubicBezTo>
                    <a:lnTo>
                      <a:pt x="1814744" y="1306957"/>
                    </a:lnTo>
                    <a:cubicBezTo>
                      <a:pt x="1814744" y="1311332"/>
                      <a:pt x="1813006" y="1315529"/>
                      <a:pt x="1809911" y="1318623"/>
                    </a:cubicBezTo>
                    <a:cubicBezTo>
                      <a:pt x="1806817" y="1321717"/>
                      <a:pt x="1802621" y="1323456"/>
                      <a:pt x="1798245" y="1323456"/>
                    </a:cubicBezTo>
                    <a:lnTo>
                      <a:pt x="16499" y="1323456"/>
                    </a:lnTo>
                    <a:cubicBezTo>
                      <a:pt x="12123" y="1323456"/>
                      <a:pt x="7927" y="1321717"/>
                      <a:pt x="4832" y="1318623"/>
                    </a:cubicBezTo>
                    <a:cubicBezTo>
                      <a:pt x="1738" y="1315529"/>
                      <a:pt x="0" y="1311332"/>
                      <a:pt x="0" y="1306957"/>
                    </a:cubicBezTo>
                    <a:lnTo>
                      <a:pt x="0" y="16499"/>
                    </a:lnTo>
                    <a:cubicBezTo>
                      <a:pt x="0" y="12123"/>
                      <a:pt x="1738" y="7927"/>
                      <a:pt x="4832" y="4832"/>
                    </a:cubicBezTo>
                    <a:cubicBezTo>
                      <a:pt x="7927" y="1738"/>
                      <a:pt x="12123" y="0"/>
                      <a:pt x="16499" y="0"/>
                    </a:cubicBezTo>
                    <a:close/>
                  </a:path>
                </a:pathLst>
              </a:custGeom>
              <a:solidFill>
                <a:srgbClr val="94AB6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85725"/>
                <a:ext cx="1814744" cy="12377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820771" y="1670483"/>
              <a:ext cx="5902529" cy="2259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09"/>
                </a:lnSpc>
              </a:pPr>
              <a:r>
                <a:rPr lang="en-US" sz="1560" spc="24" b="true">
                  <a:solidFill>
                    <a:srgbClr val="FBF6F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Schools and parents are looking for hands-on tools to teach children about sustainability and the life cycle of plants, making this product ideal for educational use.</a:t>
              </a:r>
            </a:p>
            <a:p>
              <a:pPr algn="l" marL="0" indent="0" lvl="0">
                <a:lnSpc>
                  <a:spcPts val="230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930842" y="623714"/>
              <a:ext cx="5523074" cy="570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0"/>
                </a:lnSpc>
              </a:pPr>
              <a:r>
                <a:rPr lang="en-US" b="true" sz="2880">
                  <a:solidFill>
                    <a:srgbClr val="FBF6F1"/>
                  </a:solidFill>
                  <a:latin typeface="Martel Heavy"/>
                  <a:ea typeface="Martel Heavy"/>
                  <a:cs typeface="Martel Heavy"/>
                  <a:sym typeface="Martel Heavy"/>
                </a:rPr>
                <a:t>Rational &amp; example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6235" y="433084"/>
            <a:ext cx="2079778" cy="20797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738417" y="5892753"/>
            <a:ext cx="5961044" cy="102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8"/>
              </a:lnSpc>
              <a:spcBef>
                <a:spcPct val="0"/>
              </a:spcBef>
            </a:pPr>
            <a:r>
              <a:rPr lang="en-US" sz="1970" spc="-161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Programs like the Junior Master Gardener Program incorporate sustainable gardening into their curriculum to engage kids in eco-conscious activitie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90523" y="934810"/>
            <a:ext cx="819545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9"/>
              </a:lnSpc>
            </a:pPr>
            <a:r>
              <a:rPr lang="en-US" sz="7499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Educator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3610" y="3177176"/>
            <a:ext cx="7614076" cy="54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Demographics: Rajveer is a 35 years old, biology teacher in a middle school.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Goal: To teach students about sustainability, plant growth/lifecycle, and the importance of reforestation through hands-on activities.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Pain Points:</a:t>
            </a:r>
          </a:p>
          <a:p>
            <a:pPr algn="l" marL="410209" indent="-205105" lvl="1">
              <a:lnSpc>
                <a:spcPts val="2564"/>
              </a:lnSpc>
              <a:buAutoNum type="arabicPeriod" startAt="1"/>
            </a:pPr>
            <a:r>
              <a:rPr lang="en-US" sz="1899" spc="113">
                <a:solidFill>
                  <a:srgbClr val="A483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Lack of affordable and easy-to-use gardening kits   for classroom use.</a:t>
            </a:r>
          </a:p>
          <a:p>
            <a:pPr algn="l" marL="410209" indent="-205105" lvl="1">
              <a:lnSpc>
                <a:spcPts val="2564"/>
              </a:lnSpc>
              <a:buAutoNum type="arabicPeriod" startAt="1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Difficulty sourcing biodegradable and kid-friendly products.</a:t>
            </a:r>
          </a:p>
          <a:p>
            <a:pPr algn="l" marL="410209" indent="-205105" lvl="1">
              <a:lnSpc>
                <a:spcPts val="2564"/>
              </a:lnSpc>
              <a:buAutoNum type="arabicPeriod" startAt="1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Compact gardening solutions that dosen’t create a mess in the classroom.</a:t>
            </a:r>
          </a:p>
          <a:p>
            <a:pPr algn="l"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Buying Behavior:</a:t>
            </a:r>
          </a:p>
          <a:p>
            <a:pPr algn="l" marL="410209" indent="-205105" lvl="1">
              <a:lnSpc>
                <a:spcPts val="2564"/>
              </a:lnSpc>
              <a:buAutoNum type="arabicPeriod" startAt="1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Looks to bulk-buy options and educational kits.</a:t>
            </a:r>
          </a:p>
          <a:p>
            <a:pPr algn="l" marL="410209" indent="-205105" lvl="1">
              <a:lnSpc>
                <a:spcPts val="2564"/>
              </a:lnSpc>
              <a:buAutoNum type="arabicPeriod" startAt="1"/>
            </a:pPr>
            <a:r>
              <a:rPr lang="en-US" b="true" sz="1899" spc="113">
                <a:solidFill>
                  <a:srgbClr val="A483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Purchases through institutional suppliers or local vendors.</a:t>
            </a:r>
          </a:p>
          <a:p>
            <a:pPr algn="l">
              <a:lnSpc>
                <a:spcPts val="256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44287" y="8894886"/>
            <a:ext cx="15742439" cy="36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  <a:spcBef>
                <a:spcPct val="0"/>
              </a:spcBef>
            </a:pPr>
            <a:r>
              <a:rPr lang="en-US" sz="2170" spc="-178">
                <a:solidFill>
                  <a:srgbClr val="6E4823"/>
                </a:solidFill>
                <a:latin typeface="Montserrat"/>
                <a:ea typeface="Montserrat"/>
                <a:cs typeface="Montserrat"/>
                <a:sym typeface="Montserrat"/>
              </a:rPr>
              <a:t>Someone seeking affordable, kid-friendly gardening kits and biodegradable products for hands-on classroom activities.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3733758" y="8278183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DAGZwVpGVQs</dc:identifier>
  <dcterms:modified xsi:type="dcterms:W3CDTF">2011-08-01T06:04:30Z</dcterms:modified>
  <cp:revision>1</cp:revision>
  <dc:title>Green Leaves Background Watercolor Presentation</dc:title>
</cp:coreProperties>
</file>